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371" r:id="rId3"/>
    <p:sldId id="372" r:id="rId4"/>
    <p:sldId id="373" r:id="rId5"/>
    <p:sldId id="374" r:id="rId6"/>
    <p:sldId id="375" r:id="rId7"/>
    <p:sldId id="376" r:id="rId8"/>
    <p:sldId id="377" r:id="rId9"/>
    <p:sldId id="378" r:id="rId10"/>
    <p:sldId id="379" r:id="rId11"/>
    <p:sldId id="390" r:id="rId12"/>
    <p:sldId id="362" r:id="rId13"/>
    <p:sldId id="388" r:id="rId14"/>
    <p:sldId id="259" r:id="rId15"/>
    <p:sldId id="257" r:id="rId16"/>
    <p:sldId id="370" r:id="rId17"/>
    <p:sldId id="260" r:id="rId18"/>
    <p:sldId id="261" r:id="rId19"/>
    <p:sldId id="262" r:id="rId20"/>
    <p:sldId id="263" r:id="rId21"/>
    <p:sldId id="264" r:id="rId22"/>
    <p:sldId id="265" r:id="rId23"/>
    <p:sldId id="266" r:id="rId24"/>
    <p:sldId id="369" r:id="rId25"/>
  </p:sldIdLst>
  <p:sldSz cx="12192000" cy="6858000"/>
  <p:notesSz cx="12192000" cy="6858000"/>
  <p:defaultTextStyle>
    <a:defPPr>
      <a:defRPr/>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49"/>
    <p:restoredTop sz="87606"/>
  </p:normalViewPr>
  <p:slideViewPr>
    <p:cSldViewPr>
      <p:cViewPr varScale="1">
        <p:scale>
          <a:sx n="107" d="100"/>
          <a:sy n="107" d="100"/>
        </p:scale>
        <p:origin x="264"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a:p>
        </p:txBody>
      </p:sp>
      <p:sp>
        <p:nvSpPr>
          <p:cNvPr id="3"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D0D4C439-B7D1-224D-9C2E-853FC22957EE}" type="datetimeFigureOut">
              <a:rPr lang="en-DK"/>
              <a:t>06/05/2022</a:t>
            </a:fld>
            <a:endParaRPr/>
          </a:p>
        </p:txBody>
      </p:sp>
      <p:sp>
        <p:nvSpPr>
          <p:cNvPr id="4" name="Slide Image Placeholder 3"/>
          <p:cNvSpPr>
            <a:spLocks noGrp="1" noRot="1" noChangeAspec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a:p>
        </p:txBody>
      </p:sp>
      <p:sp>
        <p:nvSpPr>
          <p:cNvPr id="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2F0F4020-21C2-9B44-95F6-9956773ABF31}" type="slidenum">
              <a:rPr/>
              <a:t>‹#›</a:t>
            </a:fld>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a:defRPr/>
            </a:pPr>
            <a:fld id="{2F0F4020-21C2-9B44-95F6-9956773ABF31}" type="slidenum">
              <a:rPr lang="en-DK" smtClean="0"/>
              <a:t>2</a:t>
            </a:fld>
            <a:endParaRPr lang="en-DK"/>
          </a:p>
        </p:txBody>
      </p:sp>
    </p:spTree>
    <p:extLst>
      <p:ext uri="{BB962C8B-B14F-4D97-AF65-F5344CB8AC3E}">
        <p14:creationId xmlns:p14="http://schemas.microsoft.com/office/powerpoint/2010/main" val="777096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GB" sz="1200" b="0" i="0" dirty="0">
                <a:solidFill>
                  <a:schemeClr val="tx1"/>
                </a:solidFill>
                <a:latin typeface="+mn-lt"/>
                <a:ea typeface="+mn-ea"/>
                <a:cs typeface="+mn-cs"/>
              </a:rPr>
              <a:t>The profile raw data detected by a mass spectrometer consists of distributed signal across m/z values at each point where an ion is detected. Centroid data is raw data that has been processed by an algorithm to retain only the local maximum in each range in which an ion is detected. </a:t>
            </a:r>
            <a:endParaRPr dirty="0"/>
          </a:p>
        </p:txBody>
      </p:sp>
      <p:sp>
        <p:nvSpPr>
          <p:cNvPr id="4" name="Slide Number Placeholder 3"/>
          <p:cNvSpPr>
            <a:spLocks noGrp="1"/>
          </p:cNvSpPr>
          <p:nvPr>
            <p:ph type="sldNum" sz="quarter" idx="5"/>
          </p:nvPr>
        </p:nvSpPr>
        <p:spPr bwMode="auto"/>
        <p:txBody>
          <a:bodyPr/>
          <a:lstStyle/>
          <a:p>
            <a:pPr>
              <a:defRPr/>
            </a:pPr>
            <a:fld id="{2F0F4020-21C2-9B44-95F6-9956773ABF31}" type="slidenum">
              <a:rPr/>
              <a:t>15</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indent="0">
              <a:buFontTx/>
              <a:buNone/>
              <a:defRPr/>
            </a:pPr>
            <a:r>
              <a:rPr lang="en-GB" i="0" dirty="0"/>
              <a:t>Peaks of a </a:t>
            </a:r>
            <a:r>
              <a:rPr lang="en-GB" i="0" dirty="0" err="1"/>
              <a:t>MSExperiment</a:t>
            </a:r>
            <a:r>
              <a:rPr lang="en-GB" i="0" dirty="0"/>
              <a:t> are sorted by their intensity and stored in a list of potential chromatographic apex positions. Only peaks that are above the noise threshold (user-defined) are taken into account. This saves computational resources and decreases the noise in the resulting output. Mass traces are extended in retention time. The extension phase ends when either the frequency of gathered peaks drops below a threshold.</a:t>
            </a:r>
            <a:endParaRPr dirty="0"/>
          </a:p>
        </p:txBody>
      </p:sp>
      <p:sp>
        <p:nvSpPr>
          <p:cNvPr id="4" name="Slide Number Placeholder 3"/>
          <p:cNvSpPr>
            <a:spLocks noGrp="1"/>
          </p:cNvSpPr>
          <p:nvPr>
            <p:ph type="sldNum" sz="quarter" idx="5"/>
          </p:nvPr>
        </p:nvSpPr>
        <p:spPr bwMode="auto"/>
        <p:txBody>
          <a:bodyPr/>
          <a:lstStyle/>
          <a:p>
            <a:pPr>
              <a:defRPr/>
            </a:pPr>
            <a:fld id="{2F0F4020-21C2-9B44-95F6-9956773ABF31}" type="slidenum">
              <a:rPr/>
              <a:t>17</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indent="0">
              <a:buFontTx/>
              <a:buNone/>
              <a:defRPr/>
            </a:pPr>
            <a:r>
              <a:rPr lang="en-GB" i="0"/>
              <a:t>Mass traces may consist of several consecutively (partly overlapping) eluting peaks. Especially in metabolomics, isomeric compounds with exactly the same mass but different retentional behaviour may still be contained in the same mass trace. This detects local minima/maxima in order to separate the chromatographic peaks from each other . This method in other words is "deconvolution”.</a:t>
            </a:r>
            <a:endParaRPr/>
          </a:p>
        </p:txBody>
      </p:sp>
      <p:sp>
        <p:nvSpPr>
          <p:cNvPr id="4" name="Slide Number Placeholder 3"/>
          <p:cNvSpPr>
            <a:spLocks noGrp="1"/>
          </p:cNvSpPr>
          <p:nvPr>
            <p:ph type="sldNum" sz="quarter" idx="5"/>
          </p:nvPr>
        </p:nvSpPr>
        <p:spPr bwMode="auto"/>
        <p:txBody>
          <a:bodyPr/>
          <a:lstStyle/>
          <a:p>
            <a:pPr>
              <a:defRPr/>
            </a:pPr>
            <a:fld id="{2F0F4020-21C2-9B44-95F6-9956773ABF31}" type="slidenum">
              <a:rPr/>
              <a:t>18</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indent="0">
              <a:buNone/>
              <a:defRPr/>
            </a:pPr>
            <a:r>
              <a:rPr lang="en-GB" i="0" dirty="0"/>
              <a:t>Monoisotopic mass traces are accompanied by satellite C13 peaks and thus may make the analysis more difficult. </a:t>
            </a:r>
            <a:r>
              <a:rPr lang="en-GB" i="0" dirty="0" err="1"/>
              <a:t>FeatureFinderMetabo</a:t>
            </a:r>
            <a:r>
              <a:rPr lang="en-GB" i="0" dirty="0"/>
              <a:t> </a:t>
            </a:r>
            <a:r>
              <a:rPr lang="en-GB" i="0" dirty="0" err="1"/>
              <a:t>fulfills</a:t>
            </a:r>
            <a:r>
              <a:rPr lang="en-GB" i="0" dirty="0"/>
              <a:t> a further data reduction step by assembling compatible mass traces to metabolite features (that is, all mass traces originating from one metabolite).</a:t>
            </a:r>
            <a:endParaRPr i="0" dirty="0"/>
          </a:p>
        </p:txBody>
      </p:sp>
      <p:sp>
        <p:nvSpPr>
          <p:cNvPr id="4" name="Slide Number Placeholder 3"/>
          <p:cNvSpPr>
            <a:spLocks noGrp="1"/>
          </p:cNvSpPr>
          <p:nvPr>
            <p:ph type="sldNum" sz="quarter" idx="5"/>
          </p:nvPr>
        </p:nvSpPr>
        <p:spPr bwMode="auto"/>
        <p:txBody>
          <a:bodyPr/>
          <a:lstStyle/>
          <a:p>
            <a:pPr>
              <a:defRPr/>
            </a:pPr>
            <a:fld id="{2F0F4020-21C2-9B44-95F6-9956773ABF31}" type="slidenum">
              <a:rPr/>
              <a:t>19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a:defRPr/>
            </a:pPr>
            <a:fld id="{2F0F4020-21C2-9B44-95F6-9956773ABF31}" type="slidenum">
              <a:rPr lang="en-DK" smtClean="0"/>
              <a:t>20</a:t>
            </a:fld>
            <a:endParaRPr lang="en-DK"/>
          </a:p>
        </p:txBody>
      </p:sp>
    </p:spTree>
    <p:extLst>
      <p:ext uri="{BB962C8B-B14F-4D97-AF65-F5344CB8AC3E}">
        <p14:creationId xmlns:p14="http://schemas.microsoft.com/office/powerpoint/2010/main" val="149233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a:defRPr/>
            </a:pPr>
            <a:fld id="{2F0F4020-21C2-9B44-95F6-9956773ABF31}" type="slidenum">
              <a:rPr lang="en-DK" smtClean="0"/>
              <a:t>21</a:t>
            </a:fld>
            <a:endParaRPr lang="en-DK"/>
          </a:p>
        </p:txBody>
      </p:sp>
    </p:spTree>
    <p:extLst>
      <p:ext uri="{BB962C8B-B14F-4D97-AF65-F5344CB8AC3E}">
        <p14:creationId xmlns:p14="http://schemas.microsoft.com/office/powerpoint/2010/main" val="1522679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b="0" dirty="0"/>
              <a:t>Build your own custom workflows for automated data processing</a:t>
            </a:r>
          </a:p>
          <a:p>
            <a:endParaRPr lang="en-DK" dirty="0"/>
          </a:p>
        </p:txBody>
      </p:sp>
      <p:sp>
        <p:nvSpPr>
          <p:cNvPr id="4" name="Slide Number Placeholder 3"/>
          <p:cNvSpPr>
            <a:spLocks noGrp="1"/>
          </p:cNvSpPr>
          <p:nvPr>
            <p:ph type="sldNum" sz="quarter" idx="5"/>
          </p:nvPr>
        </p:nvSpPr>
        <p:spPr/>
        <p:txBody>
          <a:bodyPr/>
          <a:lstStyle/>
          <a:p>
            <a:pPr>
              <a:defRPr/>
            </a:pPr>
            <a:fld id="{2F0F4020-21C2-9B44-95F6-9956773ABF31}" type="slidenum">
              <a:rPr lang="en-DK" smtClean="0"/>
              <a:t>23</a:t>
            </a:fld>
            <a:endParaRPr lang="en-DK"/>
          </a:p>
        </p:txBody>
      </p:sp>
    </p:spTree>
    <p:extLst>
      <p:ext uri="{BB962C8B-B14F-4D97-AF65-F5344CB8AC3E}">
        <p14:creationId xmlns:p14="http://schemas.microsoft.com/office/powerpoint/2010/main" val="2855445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a:defRPr/>
            </a:pPr>
            <a:fld id="{2F0F4020-21C2-9B44-95F6-9956773ABF31}" type="slidenum">
              <a:rPr lang="en-DK" smtClean="0"/>
              <a:t>24</a:t>
            </a:fld>
            <a:endParaRPr lang="en-DK"/>
          </a:p>
        </p:txBody>
      </p:sp>
    </p:spTree>
    <p:extLst>
      <p:ext uri="{BB962C8B-B14F-4D97-AF65-F5344CB8AC3E}">
        <p14:creationId xmlns:p14="http://schemas.microsoft.com/office/powerpoint/2010/main" val="106447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417" name="Google Shape;417;ge3018a1ae7_0_53:notes"/>
          <p:cNvSpPr>
            <a:spLocks noGrp="1" noRot="1" noChangeAspect="1"/>
          </p:cNvSpPr>
          <p:nvPr>
            <p:ph type="sldImg" idx="2"/>
          </p:nvPr>
        </p:nvSpPr>
        <p:spPr bwMode="auto">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18" name="Google Shape;418;ge3018a1ae7_0_53:notes"/>
          <p:cNvSpPr txBox="1">
            <a:spLocks noGrp="1"/>
          </p:cNvSpPr>
          <p:nvPr>
            <p:ph type="body" idx="1"/>
          </p:nvPr>
        </p:nvSpPr>
        <p:spPr bwMode="auto">
          <a:xfrm>
            <a:off x="679464" y="4716192"/>
            <a:ext cx="5438868" cy="4465265"/>
          </a:xfrm>
          <a:prstGeom prst="rect">
            <a:avLst/>
          </a:prstGeom>
          <a:noFill/>
          <a:ln>
            <a:noFill/>
          </a:ln>
        </p:spPr>
        <p:txBody>
          <a:bodyPr spcFirstLastPara="1" wrap="square" lIns="91415" tIns="45707" rIns="91415" bIns="45707" anchor="t" anchorCtr="0">
            <a:noAutofit/>
          </a:bodyPr>
          <a:lstStyle/>
          <a:p>
            <a:pPr marL="441107" indent="-306324">
              <a:spcBef>
                <a:spcPts val="0"/>
              </a:spcBef>
              <a:buChar char="-"/>
              <a:defRPr/>
            </a:pPr>
            <a:r>
              <a:rPr lang="en-US"/>
              <a:t>direct publishing after straightforward software analysis </a:t>
            </a:r>
            <a:endParaRPr/>
          </a:p>
          <a:p>
            <a:pPr marL="441107" indent="-306324">
              <a:spcBef>
                <a:spcPts val="0"/>
              </a:spcBef>
              <a:buChar char="-"/>
              <a:defRPr/>
            </a:pPr>
            <a:r>
              <a:rPr lang="en-US"/>
              <a:t>“One-Tool-Solution” for every type of experiment</a:t>
            </a:r>
            <a:endParaRPr/>
          </a:p>
          <a:p>
            <a:pPr marL="441107" indent="-306324">
              <a:spcBef>
                <a:spcPts val="0"/>
              </a:spcBef>
              <a:buChar char="-"/>
              <a:defRPr/>
            </a:pPr>
            <a:r>
              <a:rPr lang="en-US"/>
              <a:t>the workflow should replace most of the informatics part of the methods section (a zip in addition to the “Excel” results)</a:t>
            </a:r>
            <a:endParaRPr/>
          </a:p>
          <a:p>
            <a:pPr marL="0" indent="0">
              <a:spcBef>
                <a:spcPts val="0"/>
              </a:spcBef>
              <a:defRPr/>
            </a:pPr>
            <a:endParaRPr/>
          </a:p>
        </p:txBody>
      </p:sp>
      <p:sp>
        <p:nvSpPr>
          <p:cNvPr id="419" name="Google Shape;419;ge3018a1ae7_0_53:notes"/>
          <p:cNvSpPr txBox="1">
            <a:spLocks noGrp="1"/>
          </p:cNvSpPr>
          <p:nvPr>
            <p:ph type="sldNum" idx="12"/>
          </p:nvPr>
        </p:nvSpPr>
        <p:spPr bwMode="auto">
          <a:xfrm>
            <a:off x="3848773" y="9427766"/>
            <a:ext cx="2947514" cy="497272"/>
          </a:xfrm>
          <a:prstGeom prst="rect">
            <a:avLst/>
          </a:prstGeom>
          <a:noFill/>
          <a:ln>
            <a:noFill/>
          </a:ln>
        </p:spPr>
        <p:txBody>
          <a:bodyPr spcFirstLastPara="1" wrap="square" lIns="91415" tIns="45707" rIns="91415" bIns="45707" anchor="b" anchorCtr="0">
            <a:noAutofit/>
          </a:bodyPr>
          <a:lstStyle/>
          <a:p>
            <a:pPr algn="r">
              <a:buSzPts val="1200"/>
              <a:defRPr/>
            </a:pPr>
            <a:fld id="{00000000-1234-1234-1234-123412341234}" type="slidenum">
              <a:rPr lang="en-US" sz="1200">
                <a:solidFill>
                  <a:schemeClr val="dk1"/>
                </a:solidFill>
                <a:latin typeface="Trebuchet MS"/>
                <a:ea typeface="Trebuchet MS"/>
                <a:cs typeface="Trebuchet MS"/>
              </a:rPr>
              <a:t>3</a:t>
            </a:fld>
            <a:endParaRPr sz="1200">
              <a:solidFill>
                <a:schemeClr val="dk1"/>
              </a:solidFill>
              <a:latin typeface="Trebuchet MS"/>
              <a:ea typeface="Trebuchet MS"/>
              <a:cs typeface="Trebuchet M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90" name="Google Shape;90;ge4be243de8_0_210:notes"/>
          <p:cNvSpPr>
            <a:spLocks noGrp="1" noRot="1" noChangeAspect="1"/>
          </p:cNvSpPr>
          <p:nvPr>
            <p:ph type="sldImg" idx="2"/>
          </p:nvPr>
        </p:nvSpPr>
        <p:spPr bwMode="auto">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e4be243de8_0_210:notes"/>
          <p:cNvSpPr txBox="1">
            <a:spLocks noGrp="1"/>
          </p:cNvSpPr>
          <p:nvPr>
            <p:ph type="body" idx="1"/>
          </p:nvPr>
        </p:nvSpPr>
        <p:spPr bwMode="auto">
          <a:xfrm>
            <a:off x="709613" y="4862513"/>
            <a:ext cx="5680200" cy="4603800"/>
          </a:xfrm>
          <a:prstGeom prst="rect">
            <a:avLst/>
          </a:prstGeom>
        </p:spPr>
        <p:txBody>
          <a:bodyPr spcFirstLastPara="1" wrap="square" lIns="94750" tIns="47375" rIns="94750" bIns="47375" anchor="t" anchorCtr="0">
            <a:noAutofit/>
          </a:bodyPr>
          <a:lstStyle/>
          <a:p>
            <a:pPr marL="0" lvl="0" indent="0" algn="l">
              <a:spcBef>
                <a:spcPts val="360"/>
              </a:spcBef>
              <a:spcAft>
                <a:spcPts val="0"/>
              </a:spcAft>
              <a:buNone/>
              <a:defRPr/>
            </a:pPr>
            <a:r>
              <a:rPr lang="de-DE"/>
              <a:t>To understand OpenMS we need to understand </a:t>
            </a:r>
            <a:endParaRPr/>
          </a:p>
        </p:txBody>
      </p:sp>
      <p:sp>
        <p:nvSpPr>
          <p:cNvPr id="92" name="Google Shape;92;ge4be243de8_0_210:notes"/>
          <p:cNvSpPr txBox="1">
            <a:spLocks noGrp="1"/>
          </p:cNvSpPr>
          <p:nvPr>
            <p:ph type="sldNum" idx="12"/>
          </p:nvPr>
        </p:nvSpPr>
        <p:spPr bwMode="auto">
          <a:xfrm>
            <a:off x="4019550" y="9720263"/>
            <a:ext cx="3078300" cy="512700"/>
          </a:xfrm>
          <a:prstGeom prst="rect">
            <a:avLst/>
          </a:prstGeom>
        </p:spPr>
        <p:txBody>
          <a:bodyPr spcFirstLastPara="1" wrap="square" lIns="94750" tIns="47375" rIns="94750" bIns="47375" anchor="b" anchorCtr="0">
            <a:noAutofit/>
          </a:bodyPr>
          <a:lstStyle/>
          <a:p>
            <a:pPr marL="0" lvl="0" indent="0" algn="r">
              <a:spcBef>
                <a:spcPts val="0"/>
              </a:spcBef>
              <a:spcAft>
                <a:spcPts val="0"/>
              </a:spcAft>
              <a:buClr>
                <a:srgbClr val="000000"/>
              </a:buClr>
              <a:buSzPts val="1200"/>
              <a:buFont typeface="Arial"/>
              <a:buNone/>
              <a:defRPr/>
            </a:pPr>
            <a:fld id="{00000000-1234-1234-1234-123412341234}" type="slidenum">
              <a:rPr lang="en-US"/>
              <a:t>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643" name="Google Shape;643;ge3018a1ae7_0_262:notes"/>
          <p:cNvSpPr>
            <a:spLocks noGrp="1" noRot="1" noChangeAspect="1"/>
          </p:cNvSpPr>
          <p:nvPr>
            <p:ph type="sldImg" idx="2"/>
          </p:nvPr>
        </p:nvSpPr>
        <p:spPr bwMode="auto">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e3018a1ae7_0_262:notes"/>
          <p:cNvSpPr txBox="1">
            <a:spLocks noGrp="1"/>
          </p:cNvSpPr>
          <p:nvPr>
            <p:ph type="body" idx="1"/>
          </p:nvPr>
        </p:nvSpPr>
        <p:spPr bwMode="auto">
          <a:xfrm>
            <a:off x="709613" y="4862513"/>
            <a:ext cx="5680200" cy="4603800"/>
          </a:xfrm>
          <a:prstGeom prst="rect">
            <a:avLst/>
          </a:prstGeom>
        </p:spPr>
        <p:txBody>
          <a:bodyPr spcFirstLastPara="1" wrap="square" lIns="94750" tIns="47375" rIns="94750" bIns="47375" anchor="t" anchorCtr="0">
            <a:noAutofit/>
          </a:bodyPr>
          <a:lstStyle/>
          <a:p>
            <a:pPr marL="0" lvl="0" indent="0" algn="l">
              <a:lnSpc>
                <a:spcPct val="110000"/>
              </a:lnSpc>
              <a:spcBef>
                <a:spcPts val="400"/>
              </a:spcBef>
              <a:spcAft>
                <a:spcPts val="0"/>
              </a:spcAft>
              <a:buClr>
                <a:schemeClr val="dk1"/>
              </a:buClr>
              <a:buSzPts val="1400"/>
              <a:buFont typeface="Arial"/>
              <a:buNone/>
              <a:defRPr/>
            </a:pPr>
            <a:r>
              <a:rPr lang="en-US" sz="2400"/>
              <a:t>Many workflow systems exist with different characteristics: </a:t>
            </a:r>
            <a:endParaRPr/>
          </a:p>
          <a:p>
            <a:pPr marL="742950" lvl="1" indent="-337818" algn="l">
              <a:lnSpc>
                <a:spcPct val="110000"/>
              </a:lnSpc>
              <a:spcBef>
                <a:spcPts val="280"/>
              </a:spcBef>
              <a:spcAft>
                <a:spcPts val="0"/>
              </a:spcAft>
              <a:buSzPts val="1800"/>
              <a:buChar char="•"/>
              <a:defRPr/>
            </a:pPr>
            <a:r>
              <a:rPr lang="en-US" sz="1800"/>
              <a:t>Standalone, server-based or both</a:t>
            </a:r>
            <a:endParaRPr/>
          </a:p>
          <a:p>
            <a:pPr marL="742950" lvl="1" indent="-337818" algn="l">
              <a:lnSpc>
                <a:spcPct val="110000"/>
              </a:lnSpc>
              <a:spcBef>
                <a:spcPts val="280"/>
              </a:spcBef>
              <a:spcAft>
                <a:spcPts val="0"/>
              </a:spcAft>
              <a:buSzPts val="1800"/>
              <a:buChar char="•"/>
              <a:defRPr/>
            </a:pPr>
            <a:r>
              <a:rPr lang="en-US" sz="1800"/>
              <a:t>Different levels of visualization of the workflows (from scripts only to  visually construct- and configurable with interactive outputs)</a:t>
            </a:r>
            <a:endParaRPr/>
          </a:p>
          <a:p>
            <a:pPr marL="742950" lvl="1" indent="-337818" algn="l">
              <a:lnSpc>
                <a:spcPct val="110000"/>
              </a:lnSpc>
              <a:spcBef>
                <a:spcPts val="280"/>
              </a:spcBef>
              <a:spcAft>
                <a:spcPts val="0"/>
              </a:spcAft>
              <a:buSzPts val="1800"/>
              <a:buChar char="•"/>
              <a:defRPr/>
            </a:pPr>
            <a:r>
              <a:rPr lang="en-US" sz="1800"/>
              <a:t>Different executors for various compute environments </a:t>
            </a:r>
            <a:br>
              <a:rPr lang="en-US" sz="1800"/>
            </a:br>
            <a:r>
              <a:rPr lang="en-US" sz="1800"/>
              <a:t>(local, container, cloud, HPC scheduler)</a:t>
            </a:r>
            <a:endParaRPr/>
          </a:p>
          <a:p>
            <a:pPr marL="742950" lvl="1" indent="-337818" algn="l">
              <a:lnSpc>
                <a:spcPct val="110000"/>
              </a:lnSpc>
              <a:spcBef>
                <a:spcPts val="280"/>
              </a:spcBef>
              <a:spcAft>
                <a:spcPts val="0"/>
              </a:spcAft>
              <a:buSzPts val="1800"/>
              <a:buChar char="•"/>
              <a:defRPr/>
            </a:pPr>
            <a:r>
              <a:rPr lang="en-US" sz="1800"/>
              <a:t>Workflow execution only vs. full integration platform</a:t>
            </a:r>
            <a:endParaRPr/>
          </a:p>
          <a:p>
            <a:pPr marL="742950" lvl="1" indent="-337818" algn="l">
              <a:lnSpc>
                <a:spcPct val="110000"/>
              </a:lnSpc>
              <a:spcBef>
                <a:spcPts val="280"/>
              </a:spcBef>
              <a:spcAft>
                <a:spcPts val="0"/>
              </a:spcAft>
              <a:buSzPts val="1800"/>
              <a:buChar char="•"/>
              <a:defRPr/>
            </a:pPr>
            <a:endParaRPr lang="en-US" sz="1200"/>
          </a:p>
          <a:p>
            <a:pPr marL="0" lvl="0" indent="0" algn="l">
              <a:spcBef>
                <a:spcPts val="640"/>
              </a:spcBef>
              <a:spcAft>
                <a:spcPts val="0"/>
              </a:spcAft>
              <a:buClr>
                <a:schemeClr val="dk1"/>
              </a:buClr>
              <a:buSzPts val="1100"/>
              <a:buFont typeface="Arial"/>
              <a:buNone/>
              <a:defRPr/>
            </a:pPr>
            <a:r>
              <a:rPr lang="en-US" sz="1200"/>
              <a:t>Galaxy Great for:</a:t>
            </a:r>
            <a:endParaRPr/>
          </a:p>
          <a:p>
            <a:pPr marL="457200" lvl="0" indent="-342900" algn="l">
              <a:spcBef>
                <a:spcPts val="640"/>
              </a:spcBef>
              <a:spcAft>
                <a:spcPts val="0"/>
              </a:spcAft>
              <a:buSzPts val="1800"/>
              <a:buChar char="•"/>
              <a:defRPr/>
            </a:pPr>
            <a:r>
              <a:rPr lang="en-US" sz="1200"/>
              <a:t>Integration created by Matthias Bernt, UFZ Leipzig</a:t>
            </a:r>
            <a:endParaRPr/>
          </a:p>
          <a:p>
            <a:pPr indent="-342900">
              <a:spcBef>
                <a:spcPts val="0"/>
              </a:spcBef>
              <a:buSzPts val="1800"/>
              <a:defRPr/>
            </a:pPr>
            <a:r>
              <a:rPr lang="en-US" sz="1200"/>
              <a:t>Stable workflows that only use tools of an OpenMS release (current 2.6.0)</a:t>
            </a:r>
            <a:endParaRPr/>
          </a:p>
          <a:p>
            <a:pPr marL="457200" lvl="0" indent="-342900" algn="l">
              <a:spcBef>
                <a:spcPts val="0"/>
              </a:spcBef>
              <a:spcAft>
                <a:spcPts val="0"/>
              </a:spcAft>
              <a:buSzPts val="1800"/>
              <a:buChar char="•"/>
              <a:defRPr/>
            </a:pPr>
            <a:r>
              <a:rPr lang="en-US" sz="1200"/>
              <a:t>Promoting tools without having users install OpenMS </a:t>
            </a:r>
            <a:br>
              <a:rPr lang="en-US" sz="1200"/>
            </a:br>
            <a:r>
              <a:rPr lang="en-US" sz="1200"/>
              <a:t>Why not try out our Protein-Protein cross-linking tool?</a:t>
            </a:r>
            <a:endParaRPr/>
          </a:p>
          <a:p>
            <a:pPr indent="-342900">
              <a:spcBef>
                <a:spcPts val="0"/>
              </a:spcBef>
              <a:buSzPts val="1800"/>
              <a:defRPr/>
            </a:pPr>
            <a:r>
              <a:rPr lang="en-US" sz="1200"/>
              <a:t>Getting compute infrastructure for free at https://usegalaxy.eu/</a:t>
            </a:r>
            <a:endParaRPr lang="en-US"/>
          </a:p>
          <a:p>
            <a:pPr marL="0" lvl="0" indent="0" algn="l">
              <a:spcBef>
                <a:spcPts val="360"/>
              </a:spcBef>
              <a:spcAft>
                <a:spcPts val="0"/>
              </a:spcAft>
              <a:buNone/>
              <a:defRPr/>
            </a:pPr>
            <a:endParaRPr/>
          </a:p>
        </p:txBody>
      </p:sp>
      <p:sp>
        <p:nvSpPr>
          <p:cNvPr id="645" name="Google Shape;645;ge3018a1ae7_0_262:notes"/>
          <p:cNvSpPr txBox="1">
            <a:spLocks noGrp="1"/>
          </p:cNvSpPr>
          <p:nvPr>
            <p:ph type="sldNum" idx="12"/>
          </p:nvPr>
        </p:nvSpPr>
        <p:spPr bwMode="auto">
          <a:xfrm>
            <a:off x="4019550" y="9720263"/>
            <a:ext cx="3078300" cy="512700"/>
          </a:xfrm>
          <a:prstGeom prst="rect">
            <a:avLst/>
          </a:prstGeom>
        </p:spPr>
        <p:txBody>
          <a:bodyPr spcFirstLastPara="1" wrap="square" lIns="94750" tIns="47375" rIns="94750" bIns="47375" anchor="b" anchorCtr="0">
            <a:noAutofit/>
          </a:bodyPr>
          <a:lstStyle/>
          <a:p>
            <a:pPr marL="0" lvl="0" indent="0" algn="r">
              <a:spcBef>
                <a:spcPts val="0"/>
              </a:spcBef>
              <a:spcAft>
                <a:spcPts val="0"/>
              </a:spcAft>
              <a:buClr>
                <a:srgbClr val="000000"/>
              </a:buClr>
              <a:buFont typeface="Arial"/>
              <a:buNone/>
              <a:defRPr/>
            </a:pPr>
            <a:fld id="{00000000-1234-1234-1234-123412341234}" type="slidenum">
              <a:rPr lang="en-US"/>
              <a:t>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a:defRPr/>
            </a:pPr>
            <a:fld id="{2F0F4020-21C2-9B44-95F6-9956773ABF31}" type="slidenum">
              <a:rPr lang="en-DK" smtClean="0"/>
              <a:t>10</a:t>
            </a:fld>
            <a:endParaRPr lang="en-DK"/>
          </a:p>
        </p:txBody>
      </p:sp>
    </p:spTree>
    <p:extLst>
      <p:ext uri="{BB962C8B-B14F-4D97-AF65-F5344CB8AC3E}">
        <p14:creationId xmlns:p14="http://schemas.microsoft.com/office/powerpoint/2010/main" val="213516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a:defRPr/>
            </a:pPr>
            <a:fld id="{2F0F4020-21C2-9B44-95F6-9956773ABF31}" type="slidenum">
              <a:rPr lang="en-DK" smtClean="0"/>
              <a:t>11</a:t>
            </a:fld>
            <a:endParaRPr lang="en-DK"/>
          </a:p>
        </p:txBody>
      </p:sp>
    </p:spTree>
    <p:extLst>
      <p:ext uri="{BB962C8B-B14F-4D97-AF65-F5344CB8AC3E}">
        <p14:creationId xmlns:p14="http://schemas.microsoft.com/office/powerpoint/2010/main" val="369440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DK" dirty="0"/>
              <a:t>1250 raw data</a:t>
            </a:r>
          </a:p>
          <a:p>
            <a:endParaRPr lang="en-DK" dirty="0"/>
          </a:p>
        </p:txBody>
      </p:sp>
      <p:sp>
        <p:nvSpPr>
          <p:cNvPr id="4" name="Slide Number Placeholder 3"/>
          <p:cNvSpPr>
            <a:spLocks noGrp="1"/>
          </p:cNvSpPr>
          <p:nvPr>
            <p:ph type="sldNum" sz="quarter" idx="5"/>
          </p:nvPr>
        </p:nvSpPr>
        <p:spPr/>
        <p:txBody>
          <a:bodyPr/>
          <a:lstStyle/>
          <a:p>
            <a:fld id="{2F0F4020-21C2-9B44-95F6-9956773ABF31}" type="slidenum">
              <a:rPr lang="en-DK" smtClean="0"/>
              <a:t>12</a:t>
            </a:fld>
            <a:endParaRPr lang="en-DK"/>
          </a:p>
        </p:txBody>
      </p:sp>
    </p:spTree>
    <p:extLst>
      <p:ext uri="{BB962C8B-B14F-4D97-AF65-F5344CB8AC3E}">
        <p14:creationId xmlns:p14="http://schemas.microsoft.com/office/powerpoint/2010/main" val="3853256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DK" dirty="0"/>
              <a:t>PREPROCESSING step: a series of</a:t>
            </a:r>
            <a:r>
              <a:rPr lang="da-DK" i="0" dirty="0"/>
              <a:t> </a:t>
            </a:r>
            <a:r>
              <a:rPr lang="da-DK" i="0" dirty="0" err="1"/>
              <a:t>algorithms</a:t>
            </a:r>
            <a:r>
              <a:rPr lang="da-DK" i="0" dirty="0"/>
              <a:t> </a:t>
            </a:r>
            <a:r>
              <a:rPr lang="da-DK" i="0" dirty="0" err="1"/>
              <a:t>that</a:t>
            </a:r>
            <a:r>
              <a:rPr lang="da-DK" i="0" dirty="0"/>
              <a:t> </a:t>
            </a:r>
            <a:r>
              <a:rPr lang="da-DK" i="0" dirty="0" err="1"/>
              <a:t>convert</a:t>
            </a:r>
            <a:r>
              <a:rPr lang="da-DK" i="0" dirty="0"/>
              <a:t> </a:t>
            </a:r>
            <a:r>
              <a:rPr lang="da-DK" i="0" dirty="0" err="1"/>
              <a:t>your</a:t>
            </a:r>
            <a:r>
              <a:rPr lang="da-DK" i="0" dirty="0"/>
              <a:t> </a:t>
            </a:r>
            <a:r>
              <a:rPr lang="da-DK" i="0" dirty="0" err="1"/>
              <a:t>raw</a:t>
            </a:r>
            <a:r>
              <a:rPr lang="da-DK" i="0" dirty="0"/>
              <a:t> data to a </a:t>
            </a:r>
            <a:r>
              <a:rPr lang="da-DK" i="0" dirty="0" err="1"/>
              <a:t>table</a:t>
            </a:r>
            <a:r>
              <a:rPr lang="da-DK" i="0" dirty="0"/>
              <a:t> of </a:t>
            </a:r>
            <a:r>
              <a:rPr lang="da-DK" i="0" dirty="0" err="1"/>
              <a:t>metabolic</a:t>
            </a:r>
            <a:r>
              <a:rPr lang="da-DK" i="0" dirty="0"/>
              <a:t> features</a:t>
            </a:r>
            <a:endParaRPr lang="en-DK"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DK" dirty="0"/>
              <a:t>SIRIUS+CSI:FingerID: formula and structural predictions.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b="0" kern="1200" dirty="0">
                <a:solidFill>
                  <a:schemeClr val="tx1"/>
                </a:solidFill>
                <a:effectLst/>
                <a:latin typeface="+mn-lt"/>
                <a:ea typeface="+mn-ea"/>
                <a:cs typeface="+mn-cs"/>
              </a:rPr>
              <a:t>GNPS FBMN and library matching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b="0" kern="1200" dirty="0">
                <a:solidFill>
                  <a:schemeClr val="tx1"/>
                </a:solidFill>
                <a:effectLst/>
                <a:latin typeface="+mn-lt"/>
                <a:ea typeface="+mn-ea"/>
                <a:cs typeface="+mn-cs"/>
              </a:rPr>
              <a:t>Re-quantification &amp;data exploration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b="0" kern="1200" dirty="0">
              <a:solidFill>
                <a:schemeClr val="tx1"/>
              </a:solidFill>
              <a:effectLst/>
              <a:latin typeface="+mn-lt"/>
              <a:ea typeface="+mn-ea"/>
              <a:cs typeface="+mn-cs"/>
            </a:endParaRPr>
          </a:p>
          <a:p>
            <a:pPr marL="228600" indent="-228600">
              <a:buAutoNum type="arabicPeriod"/>
            </a:pPr>
            <a:endParaRPr lang="en-DK" dirty="0"/>
          </a:p>
          <a:p>
            <a:endParaRPr lang="en-DK" dirty="0"/>
          </a:p>
          <a:p>
            <a:endParaRPr lang="en-DK" dirty="0"/>
          </a:p>
        </p:txBody>
      </p:sp>
      <p:sp>
        <p:nvSpPr>
          <p:cNvPr id="4" name="Slide Number Placeholder 3"/>
          <p:cNvSpPr>
            <a:spLocks noGrp="1"/>
          </p:cNvSpPr>
          <p:nvPr>
            <p:ph type="sldNum" sz="quarter" idx="5"/>
          </p:nvPr>
        </p:nvSpPr>
        <p:spPr/>
        <p:txBody>
          <a:bodyPr/>
          <a:lstStyle/>
          <a:p>
            <a:fld id="{2F0F4020-21C2-9B44-95F6-9956773ABF31}" type="slidenum">
              <a:rPr lang="en-DK" smtClean="0"/>
              <a:t>13</a:t>
            </a:fld>
            <a:endParaRPr lang="en-DK"/>
          </a:p>
        </p:txBody>
      </p:sp>
    </p:spTree>
    <p:extLst>
      <p:ext uri="{BB962C8B-B14F-4D97-AF65-F5344CB8AC3E}">
        <p14:creationId xmlns:p14="http://schemas.microsoft.com/office/powerpoint/2010/main" val="975922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dirty="0"/>
          </a:p>
        </p:txBody>
      </p:sp>
      <p:sp>
        <p:nvSpPr>
          <p:cNvPr id="4" name="Slide Number Placeholder 3"/>
          <p:cNvSpPr>
            <a:spLocks noGrp="1"/>
          </p:cNvSpPr>
          <p:nvPr>
            <p:ph type="sldNum" sz="quarter" idx="5"/>
          </p:nvPr>
        </p:nvSpPr>
        <p:spPr bwMode="auto"/>
        <p:txBody>
          <a:bodyPr/>
          <a:lstStyle/>
          <a:p>
            <a:pPr>
              <a:defRPr/>
            </a:pPr>
            <a:fld id="{2F0F4020-21C2-9B44-95F6-9956773ABF31}" type="slidenum">
              <a:rPr/>
              <a:t>14</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Front A">
    <p:spTree>
      <p:nvGrpSpPr>
        <p:cNvPr id="1" name=""/>
        <p:cNvGrpSpPr/>
        <p:nvPr/>
      </p:nvGrpSpPr>
      <p:grpSpPr bwMode="auto">
        <a:xfrm>
          <a:off x="0" y="0"/>
          <a:ext cx="0" cy="0"/>
          <a:chOff x="0" y="0"/>
          <a:chExt cx="0" cy="0"/>
        </a:xfrm>
      </p:grpSpPr>
      <p:sp>
        <p:nvSpPr>
          <p:cNvPr id="2" name="Background"/>
          <p:cNvSpPr/>
          <p:nvPr/>
        </p:nvSpPr>
        <p:spPr bwMode="auto">
          <a:xfrm>
            <a:off x="1" y="-14069"/>
            <a:ext cx="12192000" cy="6858000"/>
          </a:xfrm>
          <a:prstGeom prst="rect">
            <a:avLst/>
          </a:prstGeom>
          <a:solidFill>
            <a:srgbClr val="2F3EEA"/>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30">
              <a:lnSpc>
                <a:spcPct val="100000"/>
              </a:lnSpc>
              <a:spcBef>
                <a:spcPts val="0"/>
              </a:spcBef>
              <a:spcAft>
                <a:spcPts val="0"/>
              </a:spcAft>
              <a:buClrTx/>
              <a:buSzTx/>
              <a:buFontTx/>
              <a:buNone/>
              <a:defRPr/>
            </a:pPr>
            <a:endParaRPr lang="en-GB" sz="1600" b="0" i="0" u="none" strike="noStrike" cap="none">
              <a:ln>
                <a:noFill/>
              </a:ln>
              <a:solidFill>
                <a:schemeClr val="tx1"/>
              </a:solidFill>
              <a:latin typeface="Arial"/>
              <a:ea typeface="ＭＳ Ｐゴシック"/>
            </a:endParaRPr>
          </a:p>
        </p:txBody>
      </p:sp>
      <p:sp>
        <p:nvSpPr>
          <p:cNvPr id="11" name="Logo white"/>
          <p:cNvSpPr>
            <a:spLocks noChangeAspect="1"/>
          </p:cNvSpPr>
          <p:nvPr/>
        </p:nvSpPr>
        <p:spPr bwMode="auto">
          <a:xfrm>
            <a:off x="252034" y="252000"/>
            <a:ext cx="419666"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extrusionOk="0">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19" rIns="91440" bIns="45719" numCol="1" anchor="t" anchorCtr="0" compatLnSpc="1">
            <a:prstTxWarp prst="textNoShape">
              <a:avLst/>
            </a:prstTxWarp>
            <a:noAutofit/>
          </a:bodyPr>
          <a:lstStyle/>
          <a:p>
            <a:pPr>
              <a:defRPr/>
            </a:pPr>
            <a:endParaRPr lang="en-GB" sz="1600"/>
          </a:p>
        </p:txBody>
      </p:sp>
      <p:sp>
        <p:nvSpPr>
          <p:cNvPr id="114690" name="Rectangle 2"/>
          <p:cNvSpPr>
            <a:spLocks noGrp="1" noChangeArrowheads="1"/>
          </p:cNvSpPr>
          <p:nvPr>
            <p:ph type="ctrTitle"/>
          </p:nvPr>
        </p:nvSpPr>
        <p:spPr bwMode="auto">
          <a:xfrm>
            <a:off x="249893" y="3545117"/>
            <a:ext cx="10841438" cy="2706458"/>
          </a:xfrm>
        </p:spPr>
        <p:txBody>
          <a:bodyPr anchor="t" anchorCtr="0"/>
          <a:lstStyle>
            <a:lvl1pPr>
              <a:lnSpc>
                <a:spcPct val="93000"/>
              </a:lnSpc>
              <a:defRPr sz="8000">
                <a:solidFill>
                  <a:schemeClr val="tx1"/>
                </a:solidFill>
              </a:defRPr>
            </a:lvl1pPr>
          </a:lstStyle>
          <a:p>
            <a:pPr lvl="0">
              <a:defRPr/>
            </a:pPr>
            <a:r>
              <a:rPr lang="en-GB"/>
              <a:t>Click to edit Master title style</a:t>
            </a:r>
          </a:p>
        </p:txBody>
      </p:sp>
      <p:sp>
        <p:nvSpPr>
          <p:cNvPr id="114691" name="Rectangle 3"/>
          <p:cNvSpPr>
            <a:spLocks noGrp="1" noChangeArrowheads="1"/>
          </p:cNvSpPr>
          <p:nvPr>
            <p:ph type="subTitle" idx="1"/>
          </p:nvPr>
        </p:nvSpPr>
        <p:spPr bwMode="auto">
          <a:xfrm>
            <a:off x="247106" y="1704975"/>
            <a:ext cx="10841438" cy="1660654"/>
          </a:xfrm>
        </p:spPr>
        <p:txBody>
          <a:bodyPr anchor="b" anchorCtr="0"/>
          <a:lstStyle>
            <a:lvl1pPr marL="0" indent="0">
              <a:lnSpc>
                <a:spcPct val="110000"/>
              </a:lnSpc>
              <a:spcBef>
                <a:spcPts val="0"/>
              </a:spcBef>
              <a:buFontTx/>
              <a:buNone/>
              <a:defRPr sz="3000">
                <a:solidFill>
                  <a:schemeClr val="tx1"/>
                </a:solidFill>
              </a:defRPr>
            </a:lvl1pPr>
          </a:lstStyle>
          <a:p>
            <a:pPr lvl="0">
              <a:defRPr/>
            </a:pPr>
            <a:r>
              <a:rPr lang="en-GB"/>
              <a:t>Click to edit Master subtitle style</a:t>
            </a:r>
          </a:p>
        </p:txBody>
      </p:sp>
      <p:sp>
        <p:nvSpPr>
          <p:cNvPr id="3" name="Footer Placeholder 2"/>
          <p:cNvSpPr>
            <a:spLocks noGrp="1"/>
          </p:cNvSpPr>
          <p:nvPr>
            <p:ph type="ftr" sz="quarter" idx="16"/>
          </p:nvPr>
        </p:nvSpPr>
        <p:spPr bwMode="auto"/>
        <p:txBody>
          <a:bodyPr/>
          <a:lstStyle>
            <a:lvl1pPr>
              <a:defRPr>
                <a:noFill/>
              </a:defRPr>
            </a:lvl1pPr>
          </a:lstStyle>
          <a:p>
            <a:pPr>
              <a:defRPr/>
            </a:pPr>
            <a:endParaRPr/>
          </a:p>
        </p:txBody>
      </p:sp>
      <p:sp>
        <p:nvSpPr>
          <p:cNvPr id="12" name="text" descr="{&quot;templafy&quot;:{&quot;id&quot;:&quot;f00b598f-20da-404c-89f3-e05b738938ad&quot;}}" title="UserProfile.Offices.Workarea_{{DocumentLanguage}}"/>
          <p:cNvSpPr>
            <a:spLocks noChangeArrowheads="1"/>
          </p:cNvSpPr>
          <p:nvPr/>
        </p:nvSpPr>
        <p:spPr bwMode="auto">
          <a:xfrm>
            <a:off x="247106" y="6471102"/>
            <a:ext cx="3397512" cy="316800"/>
          </a:xfrm>
          <a:prstGeom prst="rect">
            <a:avLst/>
          </a:prstGeom>
          <a:noFill/>
          <a:ln>
            <a:noFill/>
          </a:ln>
        </p:spPr>
        <p:txBody>
          <a:bodyPr lIns="0" tIns="0" rIns="0" bIns="0" anchor="ctr" anchorCtr="0"/>
          <a:lstStyle/>
          <a:p>
            <a:pPr algn="l">
              <a:spcBef>
                <a:spcPts val="0"/>
              </a:spcBef>
              <a:defRPr/>
            </a:pPr>
            <a:r>
              <a:rPr lang="en-GB" sz="700" b="1">
                <a:solidFill>
                  <a:srgbClr val="FFFFFF"/>
                </a:solidFill>
                <a:latin typeface="+mn-lt"/>
              </a:rPr>
              <a:t>DTU Biosustain</a:t>
            </a:r>
            <a:endParaRPr/>
          </a:p>
        </p:txBody>
      </p:sp>
      <p:sp>
        <p:nvSpPr>
          <p:cNvPr id="16" name="date" descr="{&quot;templafy&quot;:{&quot;id&quot;:&quot;21550010-7350-4925-ad35-b60534f5c4e4&quot;}}" title="Form.Date"/>
          <p:cNvSpPr/>
          <p:nvPr/>
        </p:nvSpPr>
        <p:spPr bwMode="auto">
          <a:xfrm>
            <a:off x="251396" y="6541200"/>
            <a:ext cx="1104158"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30">
              <a:lnSpc>
                <a:spcPct val="100000"/>
              </a:lnSpc>
              <a:spcBef>
                <a:spcPts val="0"/>
              </a:spcBef>
              <a:spcAft>
                <a:spcPts val="0"/>
              </a:spcAft>
              <a:buClrTx/>
              <a:buSzTx/>
              <a:buFontTx/>
              <a:buNone/>
              <a:defRPr/>
            </a:pPr>
            <a:endParaRPr lang="en-GB" sz="700" b="1" i="0" u="none" strike="noStrike" cap="none">
              <a:ln>
                <a:noFill/>
              </a:ln>
              <a:solidFill>
                <a:srgbClr val="FFFFFF"/>
              </a:solidFill>
              <a:latin typeface="+mn-lt"/>
              <a:ea typeface="ＭＳ Ｐゴシック"/>
            </a:endParaRPr>
          </a:p>
        </p:txBody>
      </p:sp>
      <p:sp>
        <p:nvSpPr>
          <p:cNvPr id="17" name="text" descr="{&quot;templafy&quot;:{&quot;id&quot;:&quot;5b8dd1e9-5a99-409f-bb8f-c84454750e31&quot;}}" title="Form.PresentationTitle"/>
          <p:cNvSpPr txBox="1"/>
          <p:nvPr/>
        </p:nvSpPr>
        <p:spPr bwMode="auto">
          <a:xfrm>
            <a:off x="5591878" y="6541200"/>
            <a:ext cx="5496663" cy="316800"/>
          </a:xfrm>
          <a:prstGeom prst="rect">
            <a:avLst/>
          </a:prstGeom>
          <a:noFill/>
        </p:spPr>
        <p:txBody>
          <a:bodyPr wrap="square" lIns="0" tIns="0" rIns="0" bIns="0" rtlCol="0" anchor="ctr" anchorCtr="0">
            <a:noAutofit/>
          </a:bodyPr>
          <a:lstStyle/>
          <a:p>
            <a:pPr algn="r">
              <a:defRPr/>
            </a:pPr>
            <a:endParaRPr lang="en-GB" sz="700">
              <a:solidFill>
                <a:srgbClr val="FFFFFF"/>
              </a:solidFill>
              <a:latin typeface="+mn-lt"/>
            </a:endParaRPr>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Front/Pause B">
    <p:spTree>
      <p:nvGrpSpPr>
        <p:cNvPr id="1" name=""/>
        <p:cNvGrpSpPr/>
        <p:nvPr/>
      </p:nvGrpSpPr>
      <p:grpSpPr bwMode="auto">
        <a:xfrm>
          <a:off x="0" y="0"/>
          <a:ext cx="0" cy="0"/>
          <a:chOff x="0" y="0"/>
          <a:chExt cx="0" cy="0"/>
        </a:xfrm>
      </p:grpSpPr>
      <p:sp>
        <p:nvSpPr>
          <p:cNvPr id="10" name="Background"/>
          <p:cNvSpPr/>
          <p:nvPr/>
        </p:nvSpPr>
        <p:spPr bwMode="auto">
          <a:xfrm>
            <a:off x="1" y="0"/>
            <a:ext cx="12194788"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30">
              <a:lnSpc>
                <a:spcPct val="100000"/>
              </a:lnSpc>
              <a:spcBef>
                <a:spcPts val="0"/>
              </a:spcBef>
              <a:spcAft>
                <a:spcPts val="0"/>
              </a:spcAft>
              <a:buClrTx/>
              <a:buSzTx/>
              <a:buFontTx/>
              <a:buNone/>
              <a:defRPr/>
            </a:pPr>
            <a:endParaRPr lang="en-GB" sz="1600" b="0" i="0" u="none" strike="noStrike" cap="none">
              <a:ln>
                <a:noFill/>
              </a:ln>
              <a:solidFill>
                <a:schemeClr val="tx1"/>
              </a:solidFill>
              <a:latin typeface="Arial"/>
              <a:ea typeface="ＭＳ Ｐゴシック"/>
            </a:endParaRPr>
          </a:p>
        </p:txBody>
      </p:sp>
      <p:sp>
        <p:nvSpPr>
          <p:cNvPr id="13" name="Logo color"/>
          <p:cNvSpPr>
            <a:spLocks noChangeAspect="1"/>
          </p:cNvSpPr>
          <p:nvPr/>
        </p:nvSpPr>
        <p:spPr bwMode="auto">
          <a:xfrm>
            <a:off x="4871174" y="1651373"/>
            <a:ext cx="238863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extrusionOk="0">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a:noFill/>
          </a:ln>
        </p:spPr>
        <p:txBody>
          <a:bodyPr vert="horz" wrap="square" lIns="91440" tIns="45719" rIns="91440" bIns="45719" numCol="1" anchor="t" anchorCtr="0" compatLnSpc="1">
            <a:prstTxWarp prst="textNoShape">
              <a:avLst/>
            </a:prstTxWarp>
            <a:noAutofit/>
          </a:bodyPr>
          <a:lstStyle/>
          <a:p>
            <a:pPr>
              <a:defRPr/>
            </a:pPr>
            <a:endParaRPr lang="en-GB" sz="1600"/>
          </a:p>
        </p:txBody>
      </p:sp>
      <p:sp>
        <p:nvSpPr>
          <p:cNvPr id="6" name="Date Placeholder 2"/>
          <p:cNvSpPr>
            <a:spLocks noGrp="1"/>
          </p:cNvSpPr>
          <p:nvPr>
            <p:ph type="dt" sz="half" idx="10"/>
          </p:nvPr>
        </p:nvSpPr>
        <p:spPr bwMode="auto">
          <a:xfrm>
            <a:off x="0" y="6912000"/>
            <a:ext cx="0" cy="0"/>
          </a:xfrm>
          <a:prstGeom prst="rect">
            <a:avLst/>
          </a:prstGeom>
        </p:spPr>
        <p:txBody>
          <a:bodyPr/>
          <a:lstStyle>
            <a:lvl1pPr>
              <a:defRPr>
                <a:noFill/>
              </a:defRPr>
            </a:lvl1pPr>
          </a:lstStyle>
          <a:p>
            <a:pPr>
              <a:defRPr/>
            </a:pPr>
            <a:fld id="{5B2A03BE-3979-E94C-83CC-5008F329B65D}" type="datetime1">
              <a:rPr lang="da-DK"/>
              <a:t>06.05.2022</a:t>
            </a:fld>
            <a:endParaRPr/>
          </a:p>
        </p:txBody>
      </p:sp>
      <p:sp>
        <p:nvSpPr>
          <p:cNvPr id="7" name="Footer Placeholder 3"/>
          <p:cNvSpPr>
            <a:spLocks noGrp="1"/>
          </p:cNvSpPr>
          <p:nvPr>
            <p:ph type="ftr" sz="quarter" idx="11"/>
          </p:nvPr>
        </p:nvSpPr>
        <p:spPr bwMode="auto">
          <a:xfrm>
            <a:off x="0" y="6912000"/>
            <a:ext cx="0" cy="0"/>
          </a:xfrm>
        </p:spPr>
        <p:txBody>
          <a:bodyPr/>
          <a:lstStyle>
            <a:lvl1pPr>
              <a:defRPr>
                <a:noFill/>
              </a:defRPr>
            </a:lvl1pPr>
          </a:lstStyle>
          <a:p>
            <a:pPr>
              <a:defRPr/>
            </a:pPr>
            <a:endParaRPr/>
          </a:p>
        </p:txBody>
      </p:sp>
      <p:sp>
        <p:nvSpPr>
          <p:cNvPr id="9" name="Slide Number Placeholder 4"/>
          <p:cNvSpPr>
            <a:spLocks noGrp="1"/>
          </p:cNvSpPr>
          <p:nvPr>
            <p:ph type="sldNum" sz="quarter" idx="12"/>
          </p:nvPr>
        </p:nvSpPr>
        <p:spPr bwMode="auto">
          <a:xfrm flipV="1">
            <a:off x="0" y="6912000"/>
            <a:ext cx="0" cy="0"/>
          </a:xfrm>
          <a:prstGeom prst="rect">
            <a:avLst/>
          </a:prstGeom>
        </p:spPr>
        <p:txBody>
          <a:bodyPr/>
          <a:lstStyle>
            <a:lvl1pPr>
              <a:defRPr>
                <a:noFill/>
              </a:defRPr>
            </a:lvl1pPr>
          </a:lstStyle>
          <a:p>
            <a:pPr>
              <a:defRPr/>
            </a:pPr>
            <a:fld id="{8B01B8C0-1BA5-B04D-B61A-804E4E140E28}" type="slidenum">
              <a:rPr/>
              <a:t>‹#›</a:t>
            </a:fld>
            <a:endParaRPr/>
          </a:p>
        </p:txBody>
      </p:sp>
      <p:sp>
        <p:nvSpPr>
          <p:cNvPr id="11" name="Bottom bar"/>
          <p:cNvSpPr/>
          <p:nvPr/>
        </p:nvSpPr>
        <p:spPr bwMode="auto">
          <a:xfrm>
            <a:off x="1" y="6541200"/>
            <a:ext cx="12194788" cy="316800"/>
          </a:xfrm>
          <a:prstGeom prst="rect">
            <a:avLst/>
          </a:prstGeom>
          <a:solidFill>
            <a:srgbClr val="2F3EEA"/>
          </a:solidFill>
          <a:ln w="9525" cap="flat" cmpd="sng" algn="ctr">
            <a:noFill/>
            <a:prstDash val="solid"/>
            <a:miter lim="800000"/>
            <a:headEnd type="none" w="med" len="med"/>
            <a:tailEnd type="none" w="med" len="med"/>
          </a:ln>
          <a:effectLst/>
        </p:spPr>
        <p:txBody>
          <a:bodyPr vert="horz" wrap="square" lIns="90000" tIns="46801" rIns="90000" bIns="46801" numCol="1" rtlCol="0" anchor="ctr" anchorCtr="0" compatLnSpc="1">
            <a:prstTxWarp prst="textNoShape">
              <a:avLst/>
            </a:prstTxWarp>
          </a:bodyPr>
          <a:lstStyle/>
          <a:p>
            <a:pPr marL="0" marR="0" indent="0" algn="ctr" defTabSz="914430">
              <a:lnSpc>
                <a:spcPct val="100000"/>
              </a:lnSpc>
              <a:spcBef>
                <a:spcPts val="432"/>
              </a:spcBef>
              <a:spcAft>
                <a:spcPts val="0"/>
              </a:spcAft>
              <a:buClrTx/>
              <a:buSzTx/>
              <a:buFontTx/>
              <a:buNone/>
              <a:defRPr/>
            </a:pPr>
            <a:endParaRPr lang="en-GB" sz="1600" b="0" i="0" u="none" strike="noStrike" cap="none">
              <a:ln>
                <a:noFill/>
              </a:ln>
              <a:solidFill>
                <a:srgbClr val="FFFFFF"/>
              </a:solidFill>
              <a:latin typeface="+mn-lt"/>
              <a:ea typeface="ＭＳ Ｐゴシック"/>
            </a:endParaRPr>
          </a:p>
        </p:txBody>
      </p:sp>
      <p:sp>
        <p:nvSpPr>
          <p:cNvPr id="12" name="Top bar"/>
          <p:cNvSpPr/>
          <p:nvPr/>
        </p:nvSpPr>
        <p:spPr bwMode="auto">
          <a:xfrm>
            <a:off x="1" y="0"/>
            <a:ext cx="12194788" cy="50400"/>
          </a:xfrm>
          <a:prstGeom prst="rect">
            <a:avLst/>
          </a:prstGeom>
          <a:solidFill>
            <a:srgbClr val="2F3EEA"/>
          </a:solidFill>
          <a:ln w="9525" cap="flat" cmpd="sng" algn="ctr">
            <a:noFill/>
            <a:prstDash val="solid"/>
            <a:miter lim="800000"/>
            <a:headEnd type="none" w="med" len="med"/>
            <a:tailEnd type="none" w="med" len="med"/>
          </a:ln>
          <a:effectLst/>
        </p:spPr>
        <p:txBody>
          <a:bodyPr vert="horz" wrap="square" lIns="90000" tIns="46801" rIns="90000" bIns="46801" numCol="1" rtlCol="0" anchor="ctr" anchorCtr="0" compatLnSpc="1">
            <a:prstTxWarp prst="textNoShape">
              <a:avLst/>
            </a:prstTxWarp>
          </a:bodyPr>
          <a:lstStyle/>
          <a:p>
            <a:pPr marL="0" marR="0" indent="0" algn="ctr" defTabSz="914430">
              <a:lnSpc>
                <a:spcPct val="100000"/>
              </a:lnSpc>
              <a:spcBef>
                <a:spcPts val="432"/>
              </a:spcBef>
              <a:spcAft>
                <a:spcPts val="0"/>
              </a:spcAft>
              <a:buClrTx/>
              <a:buSzTx/>
              <a:buFontTx/>
              <a:buNone/>
              <a:defRPr/>
            </a:pPr>
            <a:endParaRPr lang="en-GB" sz="1600" b="0" i="0" u="none" strike="noStrike" cap="none">
              <a:ln>
                <a:noFill/>
              </a:ln>
              <a:solidFill>
                <a:srgbClr val="FFFFFF"/>
              </a:solidFill>
              <a:latin typeface="+mn-lt"/>
              <a:ea typeface="ＭＳ Ｐゴシック"/>
            </a:endParaRPr>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userDrawn="1">
  <p:cSld name="1_Front A">
    <p:spTree>
      <p:nvGrpSpPr>
        <p:cNvPr id="1" name=""/>
        <p:cNvGrpSpPr/>
        <p:nvPr/>
      </p:nvGrpSpPr>
      <p:grpSpPr bwMode="auto">
        <a:xfrm>
          <a:off x="0" y="0"/>
          <a:ext cx="0" cy="0"/>
          <a:chOff x="0" y="0"/>
          <a:chExt cx="0" cy="0"/>
        </a:xfrm>
      </p:grpSpPr>
      <p:sp>
        <p:nvSpPr>
          <p:cNvPr id="2" name="Background"/>
          <p:cNvSpPr/>
          <p:nvPr/>
        </p:nvSpPr>
        <p:spPr bwMode="auto">
          <a:xfrm>
            <a:off x="1" y="-14069"/>
            <a:ext cx="12192000" cy="6858000"/>
          </a:xfrm>
          <a:prstGeom prst="rect">
            <a:avLst/>
          </a:prstGeom>
          <a:solidFill>
            <a:srgbClr val="2F3EEA"/>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30">
              <a:lnSpc>
                <a:spcPct val="100000"/>
              </a:lnSpc>
              <a:spcBef>
                <a:spcPts val="0"/>
              </a:spcBef>
              <a:spcAft>
                <a:spcPts val="0"/>
              </a:spcAft>
              <a:buClrTx/>
              <a:buSzTx/>
              <a:buFontTx/>
              <a:buNone/>
              <a:defRPr/>
            </a:pPr>
            <a:endParaRPr lang="en-GB" sz="1600" b="0" i="0" u="none" strike="noStrike" cap="none">
              <a:ln>
                <a:noFill/>
              </a:ln>
              <a:solidFill>
                <a:schemeClr val="tx1"/>
              </a:solidFill>
              <a:latin typeface="Arial"/>
              <a:ea typeface="ＭＳ Ｐゴシック"/>
            </a:endParaRPr>
          </a:p>
        </p:txBody>
      </p:sp>
      <p:sp>
        <p:nvSpPr>
          <p:cNvPr id="11" name="Logo white"/>
          <p:cNvSpPr>
            <a:spLocks noChangeAspect="1"/>
          </p:cNvSpPr>
          <p:nvPr/>
        </p:nvSpPr>
        <p:spPr bwMode="auto">
          <a:xfrm>
            <a:off x="252034" y="252000"/>
            <a:ext cx="419666"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extrusionOk="0">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19" rIns="91440" bIns="45719" numCol="1" anchor="t" anchorCtr="0" compatLnSpc="1">
            <a:prstTxWarp prst="textNoShape">
              <a:avLst/>
            </a:prstTxWarp>
            <a:noAutofit/>
          </a:bodyPr>
          <a:lstStyle/>
          <a:p>
            <a:pPr>
              <a:defRPr/>
            </a:pPr>
            <a:endParaRPr lang="en-GB" sz="1600"/>
          </a:p>
        </p:txBody>
      </p:sp>
      <p:sp>
        <p:nvSpPr>
          <p:cNvPr id="114690" name="Rectangle 2"/>
          <p:cNvSpPr>
            <a:spLocks noGrp="1" noChangeArrowheads="1"/>
          </p:cNvSpPr>
          <p:nvPr>
            <p:ph type="ctrTitle"/>
          </p:nvPr>
        </p:nvSpPr>
        <p:spPr bwMode="auto">
          <a:xfrm>
            <a:off x="249893" y="3545117"/>
            <a:ext cx="10841438" cy="2706458"/>
          </a:xfrm>
        </p:spPr>
        <p:txBody>
          <a:bodyPr anchor="t" anchorCtr="0"/>
          <a:lstStyle>
            <a:lvl1pPr>
              <a:lnSpc>
                <a:spcPct val="93000"/>
              </a:lnSpc>
              <a:defRPr sz="8000">
                <a:solidFill>
                  <a:schemeClr val="tx1"/>
                </a:solidFill>
              </a:defRPr>
            </a:lvl1pPr>
          </a:lstStyle>
          <a:p>
            <a:pPr lvl="0">
              <a:defRPr/>
            </a:pPr>
            <a:r>
              <a:rPr lang="en-GB"/>
              <a:t>Click to edit Master title style</a:t>
            </a:r>
          </a:p>
        </p:txBody>
      </p:sp>
      <p:sp>
        <p:nvSpPr>
          <p:cNvPr id="114691" name="Rectangle 3"/>
          <p:cNvSpPr>
            <a:spLocks noGrp="1" noChangeArrowheads="1"/>
          </p:cNvSpPr>
          <p:nvPr>
            <p:ph type="subTitle" idx="1"/>
          </p:nvPr>
        </p:nvSpPr>
        <p:spPr bwMode="auto">
          <a:xfrm>
            <a:off x="247106" y="1704975"/>
            <a:ext cx="10841438" cy="1660654"/>
          </a:xfrm>
        </p:spPr>
        <p:txBody>
          <a:bodyPr anchor="b" anchorCtr="0"/>
          <a:lstStyle>
            <a:lvl1pPr marL="0" indent="0">
              <a:lnSpc>
                <a:spcPct val="110000"/>
              </a:lnSpc>
              <a:spcBef>
                <a:spcPts val="0"/>
              </a:spcBef>
              <a:buFontTx/>
              <a:buNone/>
              <a:defRPr sz="3000">
                <a:solidFill>
                  <a:schemeClr val="tx1"/>
                </a:solidFill>
              </a:defRPr>
            </a:lvl1pPr>
          </a:lstStyle>
          <a:p>
            <a:pPr lvl="0">
              <a:defRPr/>
            </a:pPr>
            <a:r>
              <a:rPr lang="en-GB"/>
              <a:t>Click to edit Master subtitle style</a:t>
            </a:r>
          </a:p>
        </p:txBody>
      </p:sp>
      <p:sp>
        <p:nvSpPr>
          <p:cNvPr id="3" name="Footer Placeholder 2"/>
          <p:cNvSpPr>
            <a:spLocks noGrp="1"/>
          </p:cNvSpPr>
          <p:nvPr>
            <p:ph type="ftr" sz="quarter" idx="16"/>
          </p:nvPr>
        </p:nvSpPr>
        <p:spPr bwMode="auto"/>
        <p:txBody>
          <a:bodyPr/>
          <a:lstStyle>
            <a:lvl1pPr>
              <a:defRPr>
                <a:noFill/>
              </a:defRPr>
            </a:lvl1pPr>
          </a:lstStyle>
          <a:p>
            <a:pPr>
              <a:defRPr/>
            </a:pPr>
            <a:endParaRPr/>
          </a:p>
        </p:txBody>
      </p:sp>
      <p:sp>
        <p:nvSpPr>
          <p:cNvPr id="12" name="text" descr="{&quot;templafy&quot;:{&quot;id&quot;:&quot;f00b598f-20da-404c-89f3-e05b738938ad&quot;}}" title="UserProfile.Offices.Workarea_{{DocumentLanguage}}"/>
          <p:cNvSpPr>
            <a:spLocks noChangeArrowheads="1"/>
          </p:cNvSpPr>
          <p:nvPr/>
        </p:nvSpPr>
        <p:spPr bwMode="auto">
          <a:xfrm>
            <a:off x="1774959" y="6541200"/>
            <a:ext cx="3397512" cy="316800"/>
          </a:xfrm>
          <a:prstGeom prst="rect">
            <a:avLst/>
          </a:prstGeom>
          <a:noFill/>
          <a:ln>
            <a:noFill/>
          </a:ln>
        </p:spPr>
        <p:txBody>
          <a:bodyPr lIns="0" tIns="0" rIns="0" bIns="0" anchor="ctr" anchorCtr="0"/>
          <a:lstStyle/>
          <a:p>
            <a:pPr algn="l">
              <a:spcBef>
                <a:spcPts val="0"/>
              </a:spcBef>
              <a:defRPr/>
            </a:pPr>
            <a:r>
              <a:rPr lang="en-GB" sz="700" b="1">
                <a:solidFill>
                  <a:srgbClr val="FFFFFF"/>
                </a:solidFill>
                <a:latin typeface="+mn-lt"/>
              </a:rPr>
              <a:t>DTU Biosustain</a:t>
            </a:r>
            <a:endParaRPr/>
          </a:p>
        </p:txBody>
      </p:sp>
      <p:sp>
        <p:nvSpPr>
          <p:cNvPr id="16" name="date" descr="{&quot;templafy&quot;:{&quot;id&quot;:&quot;21550010-7350-4925-ad35-b60534f5c4e4&quot;}}" title="Form.Date"/>
          <p:cNvSpPr/>
          <p:nvPr/>
        </p:nvSpPr>
        <p:spPr bwMode="auto">
          <a:xfrm>
            <a:off x="251396" y="6541200"/>
            <a:ext cx="1104158"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30">
              <a:lnSpc>
                <a:spcPct val="100000"/>
              </a:lnSpc>
              <a:spcBef>
                <a:spcPts val="0"/>
              </a:spcBef>
              <a:spcAft>
                <a:spcPts val="0"/>
              </a:spcAft>
              <a:buClrTx/>
              <a:buSzTx/>
              <a:buFontTx/>
              <a:buNone/>
              <a:defRPr/>
            </a:pPr>
            <a:r>
              <a:rPr lang="en-GB" sz="700" b="1" i="0" u="none" strike="noStrike" cap="none">
                <a:ln>
                  <a:noFill/>
                </a:ln>
                <a:solidFill>
                  <a:srgbClr val="FFFFFF"/>
                </a:solidFill>
                <a:latin typeface="+mn-lt"/>
                <a:ea typeface="ＭＳ Ｐゴシック"/>
              </a:rPr>
              <a:t>11 January 2019</a:t>
            </a:r>
            <a:endParaRPr/>
          </a:p>
        </p:txBody>
      </p:sp>
      <p:sp>
        <p:nvSpPr>
          <p:cNvPr id="17" name="text" descr="{&quot;templafy&quot;:{&quot;id&quot;:&quot;5b8dd1e9-5a99-409f-bb8f-c84454750e31&quot;}}" title="Form.PresentationTitle"/>
          <p:cNvSpPr txBox="1"/>
          <p:nvPr/>
        </p:nvSpPr>
        <p:spPr bwMode="auto">
          <a:xfrm>
            <a:off x="5591878" y="6541200"/>
            <a:ext cx="5496663" cy="316800"/>
          </a:xfrm>
          <a:prstGeom prst="rect">
            <a:avLst/>
          </a:prstGeom>
          <a:noFill/>
        </p:spPr>
        <p:txBody>
          <a:bodyPr wrap="square" lIns="0" tIns="0" rIns="0" bIns="0" rtlCol="0" anchor="ctr" anchorCtr="0">
            <a:noAutofit/>
          </a:bodyPr>
          <a:lstStyle/>
          <a:p>
            <a:pPr algn="r">
              <a:defRPr/>
            </a:pPr>
            <a:r>
              <a:rPr lang="en-GB" sz="700">
                <a:solidFill>
                  <a:srgbClr val="FFFFFF"/>
                </a:solidFill>
                <a:latin typeface="+mn-lt"/>
              </a:rPr>
              <a:t>Test blue</a:t>
            </a:r>
            <a:endParaRPr/>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userDrawn="1">
  <p:cSld name="1_One content">
    <p:spTree>
      <p:nvGrpSpPr>
        <p:cNvPr id="1" name=""/>
        <p:cNvGrpSpPr/>
        <p:nvPr/>
      </p:nvGrpSpPr>
      <p:grpSpPr bwMode="auto">
        <a:xfrm>
          <a:off x="0" y="0"/>
          <a:ext cx="0" cy="0"/>
          <a:chOff x="0" y="0"/>
          <a:chExt cx="0" cy="0"/>
        </a:xfrm>
      </p:grpSpPr>
      <p:sp>
        <p:nvSpPr>
          <p:cNvPr id="7" name="Title 6"/>
          <p:cNvSpPr>
            <a:spLocks noGrp="1"/>
          </p:cNvSpPr>
          <p:nvPr>
            <p:ph type="title"/>
          </p:nvPr>
        </p:nvSpPr>
        <p:spPr bwMode="auto"/>
        <p:txBody>
          <a:bodyPr/>
          <a:lstStyle/>
          <a:p>
            <a:pPr>
              <a:defRPr/>
            </a:pPr>
            <a:r>
              <a:rPr lang="en-GB"/>
              <a:t>Click to edit Master title style</a:t>
            </a:r>
          </a:p>
        </p:txBody>
      </p:sp>
      <p:sp>
        <p:nvSpPr>
          <p:cNvPr id="3" name="Content Placeholder 2"/>
          <p:cNvSpPr>
            <a:spLocks noGrp="1"/>
          </p:cNvSpPr>
          <p:nvPr>
            <p:ph idx="1"/>
          </p:nvPr>
        </p:nvSpPr>
        <p:spPr bwMode="auto"/>
        <p:txBody>
          <a:bodyPr/>
          <a:lstStyle/>
          <a:p>
            <a:pPr lvl="0">
              <a:defRPr/>
            </a:pPr>
            <a:r>
              <a:rPr lang="en-GB"/>
              <a:t>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p>
        </p:txBody>
      </p:sp>
      <p:sp>
        <p:nvSpPr>
          <p:cNvPr id="2" name="Footer Placeholder 1"/>
          <p:cNvSpPr>
            <a:spLocks noGrp="1"/>
          </p:cNvSpPr>
          <p:nvPr>
            <p:ph type="ftr" sz="quarter" idx="10"/>
          </p:nvPr>
        </p:nvSpPr>
        <p:spPr bwMode="auto"/>
        <p:txBody>
          <a:bodyPr/>
          <a:lstStyle/>
          <a:p>
            <a:pPr>
              <a:defRPr/>
            </a:pPr>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userDrawn="1">
  <p:cSld name="1_Front B">
    <p:spTree>
      <p:nvGrpSpPr>
        <p:cNvPr id="1" name=""/>
        <p:cNvGrpSpPr/>
        <p:nvPr/>
      </p:nvGrpSpPr>
      <p:grpSpPr bwMode="auto">
        <a:xfrm>
          <a:off x="0" y="0"/>
          <a:ext cx="0" cy="0"/>
          <a:chOff x="0" y="0"/>
          <a:chExt cx="0" cy="0"/>
        </a:xfrm>
      </p:grpSpPr>
      <p:sp>
        <p:nvSpPr>
          <p:cNvPr id="114690" name="Rectangle 2"/>
          <p:cNvSpPr>
            <a:spLocks noGrp="1" noChangeArrowheads="1"/>
          </p:cNvSpPr>
          <p:nvPr>
            <p:ph type="ctrTitle"/>
          </p:nvPr>
        </p:nvSpPr>
        <p:spPr bwMode="auto">
          <a:xfrm>
            <a:off x="249893" y="3545117"/>
            <a:ext cx="10841438" cy="2706458"/>
          </a:xfrm>
        </p:spPr>
        <p:txBody>
          <a:bodyPr anchor="t" anchorCtr="0"/>
          <a:lstStyle>
            <a:lvl1pPr>
              <a:lnSpc>
                <a:spcPct val="93000"/>
              </a:lnSpc>
              <a:defRPr sz="8000">
                <a:solidFill>
                  <a:schemeClr val="tx1"/>
                </a:solidFill>
              </a:defRPr>
            </a:lvl1pPr>
          </a:lstStyle>
          <a:p>
            <a:pPr lvl="0">
              <a:defRPr/>
            </a:pPr>
            <a:r>
              <a:rPr lang="en-GB"/>
              <a:t>Click to edit Master title style</a:t>
            </a:r>
          </a:p>
        </p:txBody>
      </p:sp>
      <p:sp>
        <p:nvSpPr>
          <p:cNvPr id="114691" name="Rectangle 3"/>
          <p:cNvSpPr>
            <a:spLocks noGrp="1" noChangeArrowheads="1"/>
          </p:cNvSpPr>
          <p:nvPr>
            <p:ph type="subTitle" idx="1"/>
          </p:nvPr>
        </p:nvSpPr>
        <p:spPr bwMode="auto">
          <a:xfrm>
            <a:off x="247106" y="1704975"/>
            <a:ext cx="10841438" cy="1660654"/>
          </a:xfrm>
        </p:spPr>
        <p:txBody>
          <a:bodyPr anchor="b" anchorCtr="0"/>
          <a:lstStyle>
            <a:lvl1pPr marL="0" indent="0">
              <a:lnSpc>
                <a:spcPct val="110000"/>
              </a:lnSpc>
              <a:spcBef>
                <a:spcPts val="0"/>
              </a:spcBef>
              <a:buFontTx/>
              <a:buNone/>
              <a:defRPr sz="3000">
                <a:solidFill>
                  <a:schemeClr val="tx1"/>
                </a:solidFill>
              </a:defRPr>
            </a:lvl1pPr>
          </a:lstStyle>
          <a:p>
            <a:pPr lvl="0">
              <a:defRPr/>
            </a:pPr>
            <a:r>
              <a:rPr lang="en-GB"/>
              <a:t>Click to edit Master subtitle style</a:t>
            </a:r>
          </a:p>
        </p:txBody>
      </p:sp>
      <p:sp>
        <p:nvSpPr>
          <p:cNvPr id="3" name="Footer Placeholder 2"/>
          <p:cNvSpPr>
            <a:spLocks noGrp="1"/>
          </p:cNvSpPr>
          <p:nvPr>
            <p:ph type="ftr" sz="quarter" idx="16"/>
          </p:nvPr>
        </p:nvSpPr>
        <p:spPr bwMode="auto"/>
        <p:txBody>
          <a:bodyPr/>
          <a:lstStyle/>
          <a:p>
            <a:pPr>
              <a:defRPr/>
            </a:pPr>
            <a:endParaRPr/>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Click to edit Master title style</a:t>
            </a:r>
            <a:endParaRPr/>
          </a:p>
        </p:txBody>
      </p:sp>
      <p:sp>
        <p:nvSpPr>
          <p:cNvPr id="3" name="Content Placeholder 2"/>
          <p:cNvSpPr>
            <a:spLocks noGrp="1"/>
          </p:cNvSpPr>
          <p:nvPr>
            <p:ph idx="1"/>
          </p:nvPr>
        </p:nvSpPr>
        <p:spPr bwMode="auto"/>
        <p:txBody>
          <a:bodyPr/>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4" name="Date Placeholder 3"/>
          <p:cNvSpPr>
            <a:spLocks noGrp="1"/>
          </p:cNvSpPr>
          <p:nvPr>
            <p:ph type="dt" sz="half" idx="10"/>
          </p:nvPr>
        </p:nvSpPr>
        <p:spPr bwMode="auto"/>
        <p:txBody>
          <a:bodyPr/>
          <a:lstStyle/>
          <a:p>
            <a:pPr>
              <a:defRPr/>
            </a:pPr>
            <a:fld id="{8D3A144C-44BA-BF49-8A5B-E26C935558EA}" type="datetime1">
              <a:rPr lang="da-DK"/>
              <a:t>06.05.2022</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8B01B8C0-1BA5-B04D-B61A-804E4E140E28}" type="slidenum">
              <a:r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title"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GB"/>
              <a:t>Click to edit Master title style</a:t>
            </a:r>
            <a:endParaRPr/>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GB"/>
              <a:t>Click to edit Master subtitle style</a:t>
            </a:r>
            <a:endParaRPr/>
          </a:p>
        </p:txBody>
      </p:sp>
      <p:sp>
        <p:nvSpPr>
          <p:cNvPr id="4" name="Date Placeholder 3"/>
          <p:cNvSpPr>
            <a:spLocks noGrp="1"/>
          </p:cNvSpPr>
          <p:nvPr>
            <p:ph type="dt" sz="half" idx="10"/>
          </p:nvPr>
        </p:nvSpPr>
        <p:spPr bwMode="auto"/>
        <p:txBody>
          <a:bodyPr/>
          <a:lstStyle/>
          <a:p>
            <a:pPr>
              <a:defRPr/>
            </a:pPr>
            <a:fld id="{FC177875-C8E7-914B-8143-41D8B30EFD7E}" type="datetime1">
              <a:rPr lang="da-DK"/>
              <a:t>06.05.2022</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8B01B8C0-1BA5-B04D-B61A-804E4E140E28}" type="slidenum">
              <a:r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matchingName="Chapter" userDrawn="1">
  <p:cSld name="Chapter">
    <p:spTree>
      <p:nvGrpSpPr>
        <p:cNvPr id="1" name=""/>
        <p:cNvGrpSpPr/>
        <p:nvPr/>
      </p:nvGrpSpPr>
      <p:grpSpPr bwMode="auto">
        <a:xfrm>
          <a:off x="0" y="0"/>
          <a:ext cx="0" cy="0"/>
          <a:chOff x="0" y="0"/>
          <a:chExt cx="0" cy="0"/>
        </a:xfrm>
      </p:grpSpPr>
      <p:sp>
        <p:nvSpPr>
          <p:cNvPr id="31" name="Google Shape;31;p6"/>
          <p:cNvSpPr txBox="1">
            <a:spLocks noGrp="1"/>
          </p:cNvSpPr>
          <p:nvPr>
            <p:ph type="body" idx="1"/>
          </p:nvPr>
        </p:nvSpPr>
        <p:spPr bwMode="auto">
          <a:xfrm>
            <a:off x="963084" y="3505200"/>
            <a:ext cx="10363200" cy="902000"/>
          </a:xfrm>
          <a:prstGeom prst="rect">
            <a:avLst/>
          </a:prstGeom>
          <a:noFill/>
          <a:ln>
            <a:noFill/>
          </a:ln>
        </p:spPr>
        <p:txBody>
          <a:bodyPr spcFirstLastPara="1" wrap="square" lIns="91425" tIns="45700" rIns="91425" bIns="45700" anchor="b" anchorCtr="0">
            <a:noAutofit/>
          </a:bodyPr>
          <a:lstStyle>
            <a:lvl1pPr marL="609585" marR="0" lvl="0" indent="-304792" algn="l">
              <a:lnSpc>
                <a:spcPct val="100000"/>
              </a:lnSpc>
              <a:spcBef>
                <a:spcPts val="533"/>
              </a:spcBef>
              <a:spcAft>
                <a:spcPts val="0"/>
              </a:spcAft>
              <a:buClr>
                <a:srgbClr val="B5B5B5"/>
              </a:buClr>
              <a:buSzPts val="2000"/>
              <a:buFont typeface="Arial"/>
              <a:buNone/>
              <a:defRPr sz="2667" b="0" i="0" u="none" strike="noStrike" cap="none">
                <a:solidFill>
                  <a:srgbClr val="B5B5B5"/>
                </a:solidFill>
                <a:latin typeface="Calibri"/>
                <a:ea typeface="Calibri"/>
                <a:cs typeface="Calibri"/>
              </a:defRPr>
            </a:lvl1pPr>
            <a:lvl2pPr marL="1219170" marR="0" lvl="1" indent="-304792" algn="l">
              <a:lnSpc>
                <a:spcPct val="100000"/>
              </a:lnSpc>
              <a:spcBef>
                <a:spcPts val="480"/>
              </a:spcBef>
              <a:spcAft>
                <a:spcPts val="0"/>
              </a:spcAft>
              <a:buClr>
                <a:schemeClr val="dk1"/>
              </a:buClr>
              <a:buSzPts val="1800"/>
              <a:buFont typeface="Arial"/>
              <a:buNone/>
              <a:defRPr sz="2400" b="0" i="0" u="none" strike="noStrike" cap="none">
                <a:solidFill>
                  <a:schemeClr val="dk1"/>
                </a:solidFill>
                <a:latin typeface="Calibri"/>
                <a:ea typeface="Calibri"/>
                <a:cs typeface="Calibri"/>
              </a:defRPr>
            </a:lvl2pPr>
            <a:lvl3pPr marL="1828754" marR="0" lvl="2" indent="-304792" algn="l">
              <a:lnSpc>
                <a:spcPct val="100000"/>
              </a:lnSpc>
              <a:spcBef>
                <a:spcPts val="427"/>
              </a:spcBef>
              <a:spcAft>
                <a:spcPts val="0"/>
              </a:spcAft>
              <a:buClr>
                <a:schemeClr val="dk1"/>
              </a:buClr>
              <a:buSzPts val="1600"/>
              <a:buFont typeface="Arial"/>
              <a:buNone/>
              <a:defRPr sz="2133" b="0" i="0" u="none" strike="noStrike" cap="none">
                <a:solidFill>
                  <a:schemeClr val="dk1"/>
                </a:solidFill>
                <a:latin typeface="Calibri"/>
                <a:ea typeface="Calibri"/>
                <a:cs typeface="Calibri"/>
              </a:defRPr>
            </a:lvl3pPr>
            <a:lvl4pPr marL="2438339" marR="0" lvl="3" indent="-304792" algn="l">
              <a:lnSpc>
                <a:spcPct val="100000"/>
              </a:lnSpc>
              <a:spcBef>
                <a:spcPts val="373"/>
              </a:spcBef>
              <a:spcAft>
                <a:spcPts val="0"/>
              </a:spcAft>
              <a:buClr>
                <a:schemeClr val="dk1"/>
              </a:buClr>
              <a:buSzPts val="1400"/>
              <a:buFont typeface="Arial"/>
              <a:buNone/>
              <a:defRPr sz="1867" b="0" i="0" u="none" strike="noStrike" cap="none">
                <a:solidFill>
                  <a:schemeClr val="dk1"/>
                </a:solidFill>
                <a:latin typeface="Calibri"/>
                <a:ea typeface="Calibri"/>
                <a:cs typeface="Calibri"/>
              </a:defRPr>
            </a:lvl4pPr>
            <a:lvl5pPr marL="3047924" marR="0" lvl="4" indent="-304792" algn="l">
              <a:lnSpc>
                <a:spcPct val="100000"/>
              </a:lnSpc>
              <a:spcBef>
                <a:spcPts val="373"/>
              </a:spcBef>
              <a:spcAft>
                <a:spcPts val="0"/>
              </a:spcAft>
              <a:buClr>
                <a:schemeClr val="dk1"/>
              </a:buClr>
              <a:buSzPts val="1400"/>
              <a:buFont typeface="Arial"/>
              <a:buNone/>
              <a:defRPr sz="1867" b="0" i="0" u="none" strike="noStrike" cap="none">
                <a:solidFill>
                  <a:schemeClr val="dk1"/>
                </a:solidFill>
                <a:latin typeface="Calibri"/>
                <a:ea typeface="Calibri"/>
                <a:cs typeface="Calibri"/>
              </a:defRPr>
            </a:lvl5pPr>
            <a:lvl6pPr marL="3657509" marR="0" lvl="5" indent="-304792" algn="l">
              <a:lnSpc>
                <a:spcPct val="100000"/>
              </a:lnSpc>
              <a:spcBef>
                <a:spcPts val="373"/>
              </a:spcBef>
              <a:spcAft>
                <a:spcPts val="0"/>
              </a:spcAft>
              <a:buClr>
                <a:schemeClr val="dk1"/>
              </a:buClr>
              <a:buSzPts val="1400"/>
              <a:buFont typeface="Trebuchet MS"/>
              <a:buNone/>
              <a:defRPr sz="1867" b="0" i="0" u="none" strike="noStrike" cap="none">
                <a:solidFill>
                  <a:schemeClr val="dk1"/>
                </a:solidFill>
                <a:latin typeface="Trebuchet MS"/>
                <a:ea typeface="Trebuchet MS"/>
                <a:cs typeface="Trebuchet MS"/>
              </a:defRPr>
            </a:lvl6pPr>
            <a:lvl7pPr marL="4267093" marR="0" lvl="6" indent="-304792" algn="l">
              <a:lnSpc>
                <a:spcPct val="100000"/>
              </a:lnSpc>
              <a:spcBef>
                <a:spcPts val="373"/>
              </a:spcBef>
              <a:spcAft>
                <a:spcPts val="0"/>
              </a:spcAft>
              <a:buClr>
                <a:schemeClr val="dk1"/>
              </a:buClr>
              <a:buSzPts val="1400"/>
              <a:buFont typeface="Trebuchet MS"/>
              <a:buNone/>
              <a:defRPr sz="1867" b="0" i="0" u="none" strike="noStrike" cap="none">
                <a:solidFill>
                  <a:schemeClr val="dk1"/>
                </a:solidFill>
                <a:latin typeface="Trebuchet MS"/>
                <a:ea typeface="Trebuchet MS"/>
                <a:cs typeface="Trebuchet MS"/>
              </a:defRPr>
            </a:lvl7pPr>
            <a:lvl8pPr marL="4876678" marR="0" lvl="7" indent="-304792" algn="l">
              <a:lnSpc>
                <a:spcPct val="100000"/>
              </a:lnSpc>
              <a:spcBef>
                <a:spcPts val="373"/>
              </a:spcBef>
              <a:spcAft>
                <a:spcPts val="0"/>
              </a:spcAft>
              <a:buClr>
                <a:schemeClr val="dk1"/>
              </a:buClr>
              <a:buSzPts val="1400"/>
              <a:buFont typeface="Trebuchet MS"/>
              <a:buNone/>
              <a:defRPr sz="1867" b="0" i="0" u="none" strike="noStrike" cap="none">
                <a:solidFill>
                  <a:schemeClr val="dk1"/>
                </a:solidFill>
                <a:latin typeface="Trebuchet MS"/>
                <a:ea typeface="Trebuchet MS"/>
                <a:cs typeface="Trebuchet MS"/>
              </a:defRPr>
            </a:lvl8pPr>
            <a:lvl9pPr marL="5486263" marR="0" lvl="8" indent="-304792" algn="l">
              <a:lnSpc>
                <a:spcPct val="100000"/>
              </a:lnSpc>
              <a:spcBef>
                <a:spcPts val="373"/>
              </a:spcBef>
              <a:spcAft>
                <a:spcPts val="0"/>
              </a:spcAft>
              <a:buClr>
                <a:schemeClr val="dk1"/>
              </a:buClr>
              <a:buSzPts val="1400"/>
              <a:buFont typeface="Trebuchet MS"/>
              <a:buNone/>
              <a:defRPr sz="1867" b="0" i="0" u="none" strike="noStrike" cap="none">
                <a:solidFill>
                  <a:schemeClr val="dk1"/>
                </a:solidFill>
                <a:latin typeface="Trebuchet MS"/>
                <a:ea typeface="Trebuchet MS"/>
                <a:cs typeface="Trebuchet MS"/>
              </a:defRPr>
            </a:lvl9pPr>
          </a:lstStyle>
          <a:p>
            <a:pPr>
              <a:defRPr/>
            </a:pPr>
            <a:endParaRPr/>
          </a:p>
        </p:txBody>
      </p:sp>
      <p:sp>
        <p:nvSpPr>
          <p:cNvPr id="32" name="Google Shape;32;p6"/>
          <p:cNvSpPr txBox="1">
            <a:spLocks noGrp="1"/>
          </p:cNvSpPr>
          <p:nvPr>
            <p:ph type="title"/>
          </p:nvPr>
        </p:nvSpPr>
        <p:spPr bwMode="auto">
          <a:xfrm>
            <a:off x="1016000" y="1600200"/>
            <a:ext cx="10363200" cy="1362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5333" b="1" i="0" u="none" strike="noStrike" cap="none">
                <a:solidFill>
                  <a:srgbClr val="000000"/>
                </a:solidFill>
                <a:latin typeface="Calibri"/>
                <a:ea typeface="Calibri"/>
                <a:cs typeface="Calibri"/>
              </a:defRPr>
            </a:lvl1pPr>
            <a:lvl2pPr marR="0" lvl="1" algn="l">
              <a:lnSpc>
                <a:spcPct val="100000"/>
              </a:lnSpc>
              <a:spcBef>
                <a:spcPts val="0"/>
              </a:spcBef>
              <a:spcAft>
                <a:spcPts val="0"/>
              </a:spcAft>
              <a:buSzPts val="1400"/>
              <a:buNone/>
              <a:defRPr sz="4800" b="1" i="0" u="none" strike="noStrike" cap="none">
                <a:solidFill>
                  <a:schemeClr val="dk2"/>
                </a:solidFill>
                <a:latin typeface="Calibri"/>
                <a:ea typeface="Calibri"/>
                <a:cs typeface="Calibri"/>
              </a:defRPr>
            </a:lvl2pPr>
            <a:lvl3pPr marR="0" lvl="2" algn="l">
              <a:lnSpc>
                <a:spcPct val="100000"/>
              </a:lnSpc>
              <a:spcBef>
                <a:spcPts val="0"/>
              </a:spcBef>
              <a:spcAft>
                <a:spcPts val="0"/>
              </a:spcAft>
              <a:buSzPts val="1400"/>
              <a:buNone/>
              <a:defRPr sz="4800" b="1" i="0" u="none" strike="noStrike" cap="none">
                <a:solidFill>
                  <a:schemeClr val="dk2"/>
                </a:solidFill>
                <a:latin typeface="Calibri"/>
                <a:ea typeface="Calibri"/>
                <a:cs typeface="Calibri"/>
              </a:defRPr>
            </a:lvl3pPr>
            <a:lvl4pPr marR="0" lvl="3" algn="l">
              <a:lnSpc>
                <a:spcPct val="100000"/>
              </a:lnSpc>
              <a:spcBef>
                <a:spcPts val="0"/>
              </a:spcBef>
              <a:spcAft>
                <a:spcPts val="0"/>
              </a:spcAft>
              <a:buSzPts val="1400"/>
              <a:buNone/>
              <a:defRPr sz="4800" b="1" i="0" u="none" strike="noStrike" cap="none">
                <a:solidFill>
                  <a:schemeClr val="dk2"/>
                </a:solidFill>
                <a:latin typeface="Calibri"/>
                <a:ea typeface="Calibri"/>
                <a:cs typeface="Calibri"/>
              </a:defRPr>
            </a:lvl4pPr>
            <a:lvl5pPr marR="0" lvl="4" algn="l">
              <a:lnSpc>
                <a:spcPct val="100000"/>
              </a:lnSpc>
              <a:spcBef>
                <a:spcPts val="0"/>
              </a:spcBef>
              <a:spcAft>
                <a:spcPts val="0"/>
              </a:spcAft>
              <a:buSzPts val="1400"/>
              <a:buNone/>
              <a:defRPr sz="4800" b="1" i="0" u="none" strike="noStrike" cap="none">
                <a:solidFill>
                  <a:schemeClr val="dk2"/>
                </a:solidFill>
                <a:latin typeface="Calibri"/>
                <a:ea typeface="Calibri"/>
                <a:cs typeface="Calibri"/>
              </a:defRPr>
            </a:lvl5pPr>
            <a:lvl6pPr marR="0" lvl="5" algn="l">
              <a:lnSpc>
                <a:spcPct val="100000"/>
              </a:lnSpc>
              <a:spcBef>
                <a:spcPts val="0"/>
              </a:spcBef>
              <a:spcAft>
                <a:spcPts val="0"/>
              </a:spcAft>
              <a:buSzPts val="1400"/>
              <a:buNone/>
              <a:defRPr sz="4800" b="1" i="0" u="none" strike="noStrike" cap="none">
                <a:solidFill>
                  <a:schemeClr val="accent2"/>
                </a:solidFill>
                <a:latin typeface="Trebuchet MS"/>
                <a:ea typeface="Trebuchet MS"/>
                <a:cs typeface="Trebuchet MS"/>
              </a:defRPr>
            </a:lvl6pPr>
            <a:lvl7pPr marR="0" lvl="6" algn="l">
              <a:lnSpc>
                <a:spcPct val="100000"/>
              </a:lnSpc>
              <a:spcBef>
                <a:spcPts val="0"/>
              </a:spcBef>
              <a:spcAft>
                <a:spcPts val="0"/>
              </a:spcAft>
              <a:buSzPts val="1400"/>
              <a:buNone/>
              <a:defRPr sz="4800" b="1" i="0" u="none" strike="noStrike" cap="none">
                <a:solidFill>
                  <a:schemeClr val="accent2"/>
                </a:solidFill>
                <a:latin typeface="Trebuchet MS"/>
                <a:ea typeface="Trebuchet MS"/>
                <a:cs typeface="Trebuchet MS"/>
              </a:defRPr>
            </a:lvl7pPr>
            <a:lvl8pPr marR="0" lvl="7" algn="l">
              <a:lnSpc>
                <a:spcPct val="100000"/>
              </a:lnSpc>
              <a:spcBef>
                <a:spcPts val="0"/>
              </a:spcBef>
              <a:spcAft>
                <a:spcPts val="0"/>
              </a:spcAft>
              <a:buSzPts val="1400"/>
              <a:buNone/>
              <a:defRPr sz="4800" b="1" i="0" u="none" strike="noStrike" cap="none">
                <a:solidFill>
                  <a:schemeClr val="accent2"/>
                </a:solidFill>
                <a:latin typeface="Trebuchet MS"/>
                <a:ea typeface="Trebuchet MS"/>
                <a:cs typeface="Trebuchet MS"/>
              </a:defRPr>
            </a:lvl8pPr>
            <a:lvl9pPr marR="0" lvl="8" algn="l">
              <a:lnSpc>
                <a:spcPct val="100000"/>
              </a:lnSpc>
              <a:spcBef>
                <a:spcPts val="0"/>
              </a:spcBef>
              <a:spcAft>
                <a:spcPts val="0"/>
              </a:spcAft>
              <a:buSzPts val="1400"/>
              <a:buNone/>
              <a:defRPr sz="4800" b="1" i="0" u="none" strike="noStrike" cap="none">
                <a:solidFill>
                  <a:schemeClr val="accent2"/>
                </a:solidFill>
                <a:latin typeface="Trebuchet MS"/>
                <a:ea typeface="Trebuchet MS"/>
                <a:cs typeface="Trebuchet MS"/>
              </a:defRPr>
            </a:lvl9pPr>
          </a:lstStyle>
          <a:p>
            <a:pPr>
              <a:defRPr/>
            </a:pPr>
            <a:endParaRPr/>
          </a:p>
        </p:txBody>
      </p:sp>
    </p:spTree>
    <p:extLst>
      <p:ext uri="{BB962C8B-B14F-4D97-AF65-F5344CB8AC3E}">
        <p14:creationId xmlns:p14="http://schemas.microsoft.com/office/powerpoint/2010/main" val="3437416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Front B">
    <p:spTree>
      <p:nvGrpSpPr>
        <p:cNvPr id="1" name=""/>
        <p:cNvGrpSpPr/>
        <p:nvPr/>
      </p:nvGrpSpPr>
      <p:grpSpPr bwMode="auto">
        <a:xfrm>
          <a:off x="0" y="0"/>
          <a:ext cx="0" cy="0"/>
          <a:chOff x="0" y="0"/>
          <a:chExt cx="0" cy="0"/>
        </a:xfrm>
      </p:grpSpPr>
      <p:sp>
        <p:nvSpPr>
          <p:cNvPr id="114690" name="Rectangle 2"/>
          <p:cNvSpPr>
            <a:spLocks noGrp="1" noChangeArrowheads="1"/>
          </p:cNvSpPr>
          <p:nvPr>
            <p:ph type="ctrTitle"/>
          </p:nvPr>
        </p:nvSpPr>
        <p:spPr bwMode="auto">
          <a:xfrm>
            <a:off x="249893" y="3545117"/>
            <a:ext cx="10841438" cy="2706458"/>
          </a:xfrm>
        </p:spPr>
        <p:txBody>
          <a:bodyPr anchor="t" anchorCtr="0"/>
          <a:lstStyle>
            <a:lvl1pPr>
              <a:lnSpc>
                <a:spcPct val="93000"/>
              </a:lnSpc>
              <a:defRPr sz="8000">
                <a:solidFill>
                  <a:schemeClr val="tx1"/>
                </a:solidFill>
              </a:defRPr>
            </a:lvl1pPr>
          </a:lstStyle>
          <a:p>
            <a:pPr lvl="0">
              <a:defRPr/>
            </a:pPr>
            <a:r>
              <a:rPr lang="en-GB"/>
              <a:t>Click to edit Master title style</a:t>
            </a:r>
          </a:p>
        </p:txBody>
      </p:sp>
      <p:sp>
        <p:nvSpPr>
          <p:cNvPr id="114691" name="Rectangle 3"/>
          <p:cNvSpPr>
            <a:spLocks noGrp="1" noChangeArrowheads="1"/>
          </p:cNvSpPr>
          <p:nvPr>
            <p:ph type="subTitle" idx="1"/>
          </p:nvPr>
        </p:nvSpPr>
        <p:spPr bwMode="auto">
          <a:xfrm>
            <a:off x="247106" y="1704975"/>
            <a:ext cx="10841438" cy="1660654"/>
          </a:xfrm>
        </p:spPr>
        <p:txBody>
          <a:bodyPr anchor="b" anchorCtr="0"/>
          <a:lstStyle>
            <a:lvl1pPr marL="0" indent="0">
              <a:lnSpc>
                <a:spcPct val="110000"/>
              </a:lnSpc>
              <a:spcBef>
                <a:spcPts val="0"/>
              </a:spcBef>
              <a:buFontTx/>
              <a:buNone/>
              <a:defRPr sz="3000">
                <a:solidFill>
                  <a:schemeClr val="tx1"/>
                </a:solidFill>
              </a:defRPr>
            </a:lvl1pPr>
          </a:lstStyle>
          <a:p>
            <a:pPr lvl="0">
              <a:defRPr/>
            </a:pPr>
            <a:r>
              <a:rPr lang="en-GB"/>
              <a:t>Click to edit Master subtitle style</a:t>
            </a:r>
          </a:p>
        </p:txBody>
      </p:sp>
      <p:sp>
        <p:nvSpPr>
          <p:cNvPr id="3" name="Footer Placeholder 2"/>
          <p:cNvSpPr>
            <a:spLocks noGrp="1"/>
          </p:cNvSpPr>
          <p:nvPr>
            <p:ph type="ftr" sz="quarter" idx="16"/>
          </p:nvPr>
        </p:nvSpPr>
        <p:spPr bwMode="auto"/>
        <p:txBody>
          <a:bodyPr/>
          <a:lstStyle/>
          <a:p>
            <a:pPr>
              <a:defRPr/>
            </a:pPr>
            <a:endParaRPr/>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Presentation">
    <p:spTree>
      <p:nvGrpSpPr>
        <p:cNvPr id="1" name=""/>
        <p:cNvGrpSpPr/>
        <p:nvPr/>
      </p:nvGrpSpPr>
      <p:grpSpPr bwMode="auto">
        <a:xfrm>
          <a:off x="0" y="0"/>
          <a:ext cx="0" cy="0"/>
          <a:chOff x="0" y="0"/>
          <a:chExt cx="0" cy="0"/>
        </a:xfrm>
      </p:grpSpPr>
      <p:sp>
        <p:nvSpPr>
          <p:cNvPr id="3" name="Content Placeholder 2"/>
          <p:cNvSpPr>
            <a:spLocks noGrp="1"/>
          </p:cNvSpPr>
          <p:nvPr>
            <p:ph idx="1"/>
          </p:nvPr>
        </p:nvSpPr>
        <p:spPr bwMode="auto"/>
        <p:txBody>
          <a:bodyPr/>
          <a:lstStyle/>
          <a:p>
            <a:pPr lvl="0">
              <a:defRPr/>
            </a:pPr>
            <a:r>
              <a:rPr lang="en-GB"/>
              <a:t>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p>
        </p:txBody>
      </p:sp>
      <p:sp>
        <p:nvSpPr>
          <p:cNvPr id="2" name="Footer Placeholder 1"/>
          <p:cNvSpPr>
            <a:spLocks noGrp="1"/>
          </p:cNvSpPr>
          <p:nvPr>
            <p:ph type="ftr" sz="quarter" idx="10"/>
          </p:nvPr>
        </p:nvSpPr>
        <p:spPr bwMode="auto"/>
        <p:txBody>
          <a:bodyPr/>
          <a:lstStyle/>
          <a:p>
            <a:pPr>
              <a:defRPr/>
            </a:pPr>
            <a:endParaRPr/>
          </a:p>
        </p:txBody>
      </p:sp>
      <p:sp>
        <p:nvSpPr>
          <p:cNvPr id="10" name="Title 9"/>
          <p:cNvSpPr>
            <a:spLocks noGrp="1"/>
          </p:cNvSpPr>
          <p:nvPr>
            <p:ph type="title"/>
          </p:nvPr>
        </p:nvSpPr>
        <p:spPr bwMode="auto"/>
        <p:txBody>
          <a:bodyPr/>
          <a:lstStyle/>
          <a:p>
            <a:pPr>
              <a:defRPr/>
            </a:pPr>
            <a:r>
              <a:rPr lang="en-US"/>
              <a:t>Click to edit Master title style</a:t>
            </a:r>
            <a:endParaRPr lang="da-DK"/>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Text and two pictures">
    <p:spTree>
      <p:nvGrpSpPr>
        <p:cNvPr id="1" name=""/>
        <p:cNvGrpSpPr/>
        <p:nvPr/>
      </p:nvGrpSpPr>
      <p:grpSpPr bwMode="auto">
        <a:xfrm>
          <a:off x="0" y="0"/>
          <a:ext cx="0" cy="0"/>
          <a:chOff x="0" y="0"/>
          <a:chExt cx="0" cy="0"/>
        </a:xfrm>
      </p:grpSpPr>
      <p:sp>
        <p:nvSpPr>
          <p:cNvPr id="16" name="Title 15"/>
          <p:cNvSpPr>
            <a:spLocks noGrp="1"/>
          </p:cNvSpPr>
          <p:nvPr>
            <p:ph type="title"/>
          </p:nvPr>
        </p:nvSpPr>
        <p:spPr bwMode="auto">
          <a:xfrm>
            <a:off x="1774959" y="426127"/>
            <a:ext cx="6049460" cy="972716"/>
          </a:xfrm>
        </p:spPr>
        <p:txBody>
          <a:bodyPr/>
          <a:lstStyle/>
          <a:p>
            <a:pPr>
              <a:defRPr/>
            </a:pPr>
            <a:r>
              <a:rPr lang="en-GB"/>
              <a:t>Click to edit Master title style</a:t>
            </a:r>
          </a:p>
        </p:txBody>
      </p:sp>
      <p:sp>
        <p:nvSpPr>
          <p:cNvPr id="3" name="Content Placeholder 2"/>
          <p:cNvSpPr>
            <a:spLocks noGrp="1"/>
          </p:cNvSpPr>
          <p:nvPr>
            <p:ph idx="1"/>
          </p:nvPr>
        </p:nvSpPr>
        <p:spPr bwMode="auto">
          <a:xfrm>
            <a:off x="1774959" y="1706328"/>
            <a:ext cx="6049460" cy="4545578"/>
          </a:xfrm>
        </p:spPr>
        <p:txBody>
          <a:bodyPr/>
          <a:lstStyle/>
          <a:p>
            <a:pPr lvl="0">
              <a:defRPr/>
            </a:pPr>
            <a:r>
              <a:rPr lang="en-GB"/>
              <a:t>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p>
        </p:txBody>
      </p:sp>
      <p:sp>
        <p:nvSpPr>
          <p:cNvPr id="10" name="Picture Placeholder 9"/>
          <p:cNvSpPr>
            <a:spLocks noGrp="1"/>
          </p:cNvSpPr>
          <p:nvPr>
            <p:ph type="pic" sz="quarter" idx="13" hasCustomPrompt="1"/>
          </p:nvPr>
        </p:nvSpPr>
        <p:spPr bwMode="auto">
          <a:xfrm>
            <a:off x="8332299" y="849733"/>
            <a:ext cx="3859702" cy="2505600"/>
          </a:xfrm>
        </p:spPr>
        <p:txBody>
          <a:bodyPr/>
          <a:lstStyle>
            <a:lvl1pPr marL="0" indent="0" algn="ctr">
              <a:buNone/>
              <a:defRPr sz="1200"/>
            </a:lvl1pPr>
          </a:lstStyle>
          <a:p>
            <a:pPr>
              <a:defRPr/>
            </a:pPr>
            <a:r>
              <a:rPr lang="en-GB"/>
              <a:t>Click the placeholder and paste image via Skyfish icon</a:t>
            </a:r>
            <a:endParaRPr/>
          </a:p>
        </p:txBody>
      </p:sp>
      <p:sp>
        <p:nvSpPr>
          <p:cNvPr id="12" name="Picture Placeholder 11"/>
          <p:cNvSpPr>
            <a:spLocks noGrp="1"/>
          </p:cNvSpPr>
          <p:nvPr>
            <p:ph type="pic" sz="quarter" idx="14" hasCustomPrompt="1"/>
          </p:nvPr>
        </p:nvSpPr>
        <p:spPr bwMode="auto">
          <a:xfrm>
            <a:off x="8332299" y="3563718"/>
            <a:ext cx="3859702" cy="2505600"/>
          </a:xfrm>
        </p:spPr>
        <p:txBody>
          <a:bodyPr/>
          <a:lstStyle>
            <a:lvl1pPr marL="0" indent="0" algn="ctr">
              <a:buNone/>
              <a:defRPr sz="1200"/>
            </a:lvl1pPr>
          </a:lstStyle>
          <a:p>
            <a:pPr>
              <a:defRPr/>
            </a:pPr>
            <a:r>
              <a:rPr lang="en-GB"/>
              <a:t>Click the placeholder and paste image via Skyfish icon</a:t>
            </a:r>
            <a:endParaRPr/>
          </a:p>
          <a:p>
            <a:pPr>
              <a:defRPr/>
            </a:pPr>
            <a:endParaRPr lang="en-GB"/>
          </a:p>
        </p:txBody>
      </p:sp>
      <p:sp>
        <p:nvSpPr>
          <p:cNvPr id="2" name="Footer Placeholder 1"/>
          <p:cNvSpPr>
            <a:spLocks noGrp="1"/>
          </p:cNvSpPr>
          <p:nvPr>
            <p:ph type="ftr" sz="quarter" idx="15"/>
          </p:nvPr>
        </p:nvSpPr>
        <p:spPr bwMode="auto"/>
        <p:txBody>
          <a:bodyPr/>
          <a:lstStyle/>
          <a:p>
            <a:pPr>
              <a:defRPr/>
            </a:pPr>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wo pictures and text">
    <p:spTree>
      <p:nvGrpSpPr>
        <p:cNvPr id="1" name=""/>
        <p:cNvGrpSpPr/>
        <p:nvPr/>
      </p:nvGrpSpPr>
      <p:grpSpPr bwMode="auto">
        <a:xfrm>
          <a:off x="0" y="0"/>
          <a:ext cx="0" cy="0"/>
          <a:chOff x="0" y="0"/>
          <a:chExt cx="0" cy="0"/>
        </a:xfrm>
      </p:grpSpPr>
      <p:sp>
        <p:nvSpPr>
          <p:cNvPr id="18" name="Title 17"/>
          <p:cNvSpPr>
            <a:spLocks noGrp="1"/>
          </p:cNvSpPr>
          <p:nvPr>
            <p:ph type="title"/>
          </p:nvPr>
        </p:nvSpPr>
        <p:spPr bwMode="auto">
          <a:xfrm>
            <a:off x="4221909" y="426127"/>
            <a:ext cx="6866634" cy="972716"/>
          </a:xfrm>
        </p:spPr>
        <p:txBody>
          <a:bodyPr/>
          <a:lstStyle/>
          <a:p>
            <a:pPr>
              <a:defRPr/>
            </a:pPr>
            <a:r>
              <a:rPr lang="en-GB"/>
              <a:t>Click to edit Master title style</a:t>
            </a:r>
          </a:p>
        </p:txBody>
      </p:sp>
      <p:sp>
        <p:nvSpPr>
          <p:cNvPr id="3" name="Content Placeholder 2"/>
          <p:cNvSpPr>
            <a:spLocks noGrp="1"/>
          </p:cNvSpPr>
          <p:nvPr>
            <p:ph idx="1"/>
          </p:nvPr>
        </p:nvSpPr>
        <p:spPr bwMode="auto">
          <a:xfrm>
            <a:off x="4221909" y="1706328"/>
            <a:ext cx="6866634" cy="4545578"/>
          </a:xfrm>
        </p:spPr>
        <p:txBody>
          <a:bodyPr/>
          <a:lstStyle/>
          <a:p>
            <a:pPr lvl="0">
              <a:defRPr/>
            </a:pPr>
            <a:r>
              <a:rPr lang="en-GB"/>
              <a:t>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p>
        </p:txBody>
      </p:sp>
      <p:sp>
        <p:nvSpPr>
          <p:cNvPr id="10" name="Picture Placeholder 9"/>
          <p:cNvSpPr>
            <a:spLocks noGrp="1"/>
          </p:cNvSpPr>
          <p:nvPr>
            <p:ph type="pic" sz="quarter" idx="13" hasCustomPrompt="1"/>
          </p:nvPr>
        </p:nvSpPr>
        <p:spPr bwMode="auto">
          <a:xfrm>
            <a:off x="-1" y="1314523"/>
            <a:ext cx="3708483" cy="2455200"/>
          </a:xfrm>
        </p:spPr>
        <p:txBody>
          <a:bodyPr/>
          <a:lstStyle>
            <a:lvl1pPr marL="0" indent="0" algn="ctr">
              <a:buNone/>
              <a:defRPr sz="1200"/>
            </a:lvl1pPr>
          </a:lstStyle>
          <a:p>
            <a:pPr>
              <a:defRPr/>
            </a:pPr>
            <a:r>
              <a:rPr lang="en-GB"/>
              <a:t>Click the placeholder and paste image via Skyfish icon</a:t>
            </a:r>
            <a:endParaRPr/>
          </a:p>
        </p:txBody>
      </p:sp>
      <p:sp>
        <p:nvSpPr>
          <p:cNvPr id="12" name="Picture Placeholder 11"/>
          <p:cNvSpPr>
            <a:spLocks noGrp="1"/>
          </p:cNvSpPr>
          <p:nvPr>
            <p:ph type="pic" sz="quarter" idx="14" hasCustomPrompt="1"/>
          </p:nvPr>
        </p:nvSpPr>
        <p:spPr bwMode="auto">
          <a:xfrm>
            <a:off x="-1" y="3968153"/>
            <a:ext cx="3708483" cy="2455200"/>
          </a:xfrm>
        </p:spPr>
        <p:txBody>
          <a:bodyPr/>
          <a:lstStyle>
            <a:lvl1pPr marL="0" indent="0" algn="ctr">
              <a:buNone/>
              <a:defRPr sz="1200"/>
            </a:lvl1pPr>
          </a:lstStyle>
          <a:p>
            <a:pPr>
              <a:defRPr/>
            </a:pPr>
            <a:r>
              <a:rPr lang="en-GB"/>
              <a:t>Click the placeholder and paste image via Skyfish icon</a:t>
            </a:r>
            <a:endParaRPr/>
          </a:p>
          <a:p>
            <a:pPr>
              <a:defRPr/>
            </a:pPr>
            <a:endParaRPr lang="en-GB"/>
          </a:p>
        </p:txBody>
      </p:sp>
      <p:sp>
        <p:nvSpPr>
          <p:cNvPr id="2" name="Footer Placeholder 1"/>
          <p:cNvSpPr>
            <a:spLocks noGrp="1"/>
          </p:cNvSpPr>
          <p:nvPr>
            <p:ph type="ftr" sz="quarter" idx="15"/>
          </p:nvPr>
        </p:nvSpPr>
        <p:spPr bwMode="auto"/>
        <p:txBody>
          <a:bodyPr/>
          <a:lstStyle/>
          <a:p>
            <a:pPr>
              <a:defRPr/>
            </a:pPr>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hree columns">
    <p:spTree>
      <p:nvGrpSpPr>
        <p:cNvPr id="1" name=""/>
        <p:cNvGrpSpPr/>
        <p:nvPr/>
      </p:nvGrpSpPr>
      <p:grpSpPr bwMode="auto">
        <a:xfrm>
          <a:off x="0" y="0"/>
          <a:ext cx="0" cy="0"/>
          <a:chOff x="0" y="0"/>
          <a:chExt cx="0" cy="0"/>
        </a:xfrm>
      </p:grpSpPr>
      <p:sp>
        <p:nvSpPr>
          <p:cNvPr id="2" name="Title 1"/>
          <p:cNvSpPr>
            <a:spLocks noGrp="1"/>
          </p:cNvSpPr>
          <p:nvPr>
            <p:ph type="title" hasCustomPrompt="1"/>
          </p:nvPr>
        </p:nvSpPr>
        <p:spPr bwMode="auto">
          <a:xfrm>
            <a:off x="247683" y="980730"/>
            <a:ext cx="3740887" cy="418115"/>
          </a:xfrm>
        </p:spPr>
        <p:txBody>
          <a:bodyPr/>
          <a:lstStyle>
            <a:lvl1pPr>
              <a:defRPr sz="2400"/>
            </a:lvl1pPr>
          </a:lstStyle>
          <a:p>
            <a:pPr>
              <a:defRPr/>
            </a:pPr>
            <a:r>
              <a:rPr lang="en-GB"/>
              <a:t>Click to add title one line</a:t>
            </a:r>
            <a:endParaRPr/>
          </a:p>
        </p:txBody>
      </p:sp>
      <p:sp>
        <p:nvSpPr>
          <p:cNvPr id="15" name="Content Placeholder 2"/>
          <p:cNvSpPr>
            <a:spLocks noGrp="1"/>
          </p:cNvSpPr>
          <p:nvPr>
            <p:ph idx="1"/>
          </p:nvPr>
        </p:nvSpPr>
        <p:spPr bwMode="auto">
          <a:xfrm>
            <a:off x="247683" y="4407153"/>
            <a:ext cx="3740887"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defRPr/>
            </a:pPr>
            <a:r>
              <a:rPr lang="en-GB"/>
              <a:t>Edit Master text styles</a:t>
            </a:r>
          </a:p>
          <a:p>
            <a:pPr lvl="1">
              <a:defRPr/>
            </a:pPr>
            <a:r>
              <a:rPr lang="en-GB"/>
              <a:t>Second level</a:t>
            </a:r>
          </a:p>
          <a:p>
            <a:pPr lvl="2">
              <a:defRPr/>
            </a:pPr>
            <a:r>
              <a:rPr lang="en-GB"/>
              <a:t>Third level</a:t>
            </a:r>
          </a:p>
          <a:p>
            <a:pPr lvl="3">
              <a:defRPr/>
            </a:pPr>
            <a:r>
              <a:rPr lang="en-GB"/>
              <a:t>Fourth level</a:t>
            </a:r>
          </a:p>
          <a:p>
            <a:pPr lvl="4">
              <a:defRPr/>
            </a:pPr>
            <a:r>
              <a:rPr lang="en-GB"/>
              <a:t>Fifth level</a:t>
            </a:r>
          </a:p>
        </p:txBody>
      </p:sp>
      <p:sp>
        <p:nvSpPr>
          <p:cNvPr id="19" name="Text Placeholder 18"/>
          <p:cNvSpPr>
            <a:spLocks noGrp="1"/>
          </p:cNvSpPr>
          <p:nvPr>
            <p:ph type="body" sz="quarter" idx="21" hasCustomPrompt="1"/>
          </p:nvPr>
        </p:nvSpPr>
        <p:spPr bwMode="auto">
          <a:xfrm>
            <a:off x="4223301" y="979203"/>
            <a:ext cx="3740887"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defRPr/>
            </a:pPr>
            <a:r>
              <a:rPr lang="en-GB"/>
              <a:t>Click to add title one line</a:t>
            </a:r>
          </a:p>
        </p:txBody>
      </p:sp>
      <p:sp>
        <p:nvSpPr>
          <p:cNvPr id="21" name="Content Placeholder 20"/>
          <p:cNvSpPr>
            <a:spLocks noGrp="1"/>
          </p:cNvSpPr>
          <p:nvPr>
            <p:ph sz="quarter" idx="22"/>
          </p:nvPr>
        </p:nvSpPr>
        <p:spPr bwMode="auto">
          <a:xfrm>
            <a:off x="4223300" y="4406902"/>
            <a:ext cx="3740888"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defRPr/>
            </a:pPr>
            <a:r>
              <a:rPr lang="en-GB"/>
              <a:t>Edit Master text styles</a:t>
            </a:r>
          </a:p>
          <a:p>
            <a:pPr lvl="1">
              <a:defRPr/>
            </a:pPr>
            <a:r>
              <a:rPr lang="en-GB"/>
              <a:t>Second level</a:t>
            </a:r>
          </a:p>
          <a:p>
            <a:pPr lvl="2">
              <a:defRPr/>
            </a:pPr>
            <a:r>
              <a:rPr lang="en-GB"/>
              <a:t>Third level</a:t>
            </a:r>
          </a:p>
          <a:p>
            <a:pPr lvl="3">
              <a:defRPr/>
            </a:pPr>
            <a:r>
              <a:rPr lang="en-GB"/>
              <a:t>Fourth level</a:t>
            </a:r>
          </a:p>
          <a:p>
            <a:pPr lvl="4">
              <a:defRPr/>
            </a:pPr>
            <a:r>
              <a:rPr lang="en-GB"/>
              <a:t>Fifth level</a:t>
            </a:r>
          </a:p>
          <a:p>
            <a:pPr lvl="5">
              <a:defRPr/>
            </a:pPr>
            <a:endParaRPr lang="en-GB"/>
          </a:p>
        </p:txBody>
      </p:sp>
      <p:sp>
        <p:nvSpPr>
          <p:cNvPr id="23" name="Text Placeholder 22"/>
          <p:cNvSpPr>
            <a:spLocks noGrp="1"/>
          </p:cNvSpPr>
          <p:nvPr>
            <p:ph type="body" sz="quarter" idx="23" hasCustomPrompt="1"/>
          </p:nvPr>
        </p:nvSpPr>
        <p:spPr bwMode="auto">
          <a:xfrm>
            <a:off x="8198918" y="979203"/>
            <a:ext cx="3740887"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defRPr/>
            </a:pPr>
            <a:r>
              <a:rPr lang="en-GB"/>
              <a:t>Click to add title one line</a:t>
            </a:r>
          </a:p>
        </p:txBody>
      </p:sp>
      <p:sp>
        <p:nvSpPr>
          <p:cNvPr id="25" name="Content Placeholder 24"/>
          <p:cNvSpPr>
            <a:spLocks noGrp="1"/>
          </p:cNvSpPr>
          <p:nvPr>
            <p:ph sz="quarter" idx="24"/>
          </p:nvPr>
        </p:nvSpPr>
        <p:spPr bwMode="auto">
          <a:xfrm>
            <a:off x="8198918" y="4406902"/>
            <a:ext cx="3740887"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defRPr/>
            </a:pPr>
            <a:r>
              <a:rPr lang="en-GB"/>
              <a:t>Edit Master text styles</a:t>
            </a:r>
          </a:p>
          <a:p>
            <a:pPr lvl="1">
              <a:defRPr/>
            </a:pPr>
            <a:r>
              <a:rPr lang="en-GB"/>
              <a:t>Second level</a:t>
            </a:r>
          </a:p>
          <a:p>
            <a:pPr lvl="2">
              <a:defRPr/>
            </a:pPr>
            <a:r>
              <a:rPr lang="en-GB"/>
              <a:t>Third level</a:t>
            </a:r>
          </a:p>
          <a:p>
            <a:pPr lvl="3">
              <a:defRPr/>
            </a:pPr>
            <a:r>
              <a:rPr lang="en-GB"/>
              <a:t>Fourth level</a:t>
            </a:r>
          </a:p>
          <a:p>
            <a:pPr lvl="4">
              <a:defRPr/>
            </a:pPr>
            <a:r>
              <a:rPr lang="en-GB"/>
              <a:t>Fifth level</a:t>
            </a:r>
          </a:p>
          <a:p>
            <a:pPr lvl="5">
              <a:defRPr/>
            </a:pPr>
            <a:endParaRPr lang="en-GB"/>
          </a:p>
        </p:txBody>
      </p:sp>
      <p:sp>
        <p:nvSpPr>
          <p:cNvPr id="9" name="Picture Placeholder 8"/>
          <p:cNvSpPr>
            <a:spLocks noGrp="1"/>
          </p:cNvSpPr>
          <p:nvPr>
            <p:ph type="pic" sz="quarter" idx="18" hasCustomPrompt="1"/>
          </p:nvPr>
        </p:nvSpPr>
        <p:spPr bwMode="auto">
          <a:xfrm>
            <a:off x="247683" y="1546282"/>
            <a:ext cx="3740887" cy="2664000"/>
          </a:xfrm>
        </p:spPr>
        <p:txBody>
          <a:bodyPr/>
          <a:lstStyle>
            <a:lvl1pPr marL="0" indent="0" algn="ctr">
              <a:buNone/>
              <a:defRPr sz="1200"/>
            </a:lvl1pPr>
          </a:lstStyle>
          <a:p>
            <a:pPr>
              <a:defRPr/>
            </a:pPr>
            <a:r>
              <a:rPr lang="en-GB"/>
              <a:t>Click the placeholder and paste image via Skyfish icon</a:t>
            </a:r>
            <a:endParaRPr/>
          </a:p>
        </p:txBody>
      </p:sp>
      <p:sp>
        <p:nvSpPr>
          <p:cNvPr id="13" name="Picture Placeholder 8"/>
          <p:cNvSpPr>
            <a:spLocks noGrp="1"/>
          </p:cNvSpPr>
          <p:nvPr>
            <p:ph type="pic" sz="quarter" idx="19" hasCustomPrompt="1"/>
          </p:nvPr>
        </p:nvSpPr>
        <p:spPr bwMode="auto">
          <a:xfrm>
            <a:off x="4223699" y="1548581"/>
            <a:ext cx="3740887" cy="2664000"/>
          </a:xfrm>
        </p:spPr>
        <p:txBody>
          <a:bodyPr/>
          <a:lstStyle>
            <a:lvl1pPr marL="0" indent="0" algn="ctr">
              <a:buNone/>
              <a:defRPr sz="1200"/>
            </a:lvl1pPr>
          </a:lstStyle>
          <a:p>
            <a:pPr>
              <a:defRPr/>
            </a:pPr>
            <a:r>
              <a:rPr lang="en-GB"/>
              <a:t>Click the placeholder and paste image via Skyfish icon</a:t>
            </a:r>
            <a:endParaRPr/>
          </a:p>
        </p:txBody>
      </p:sp>
      <p:sp>
        <p:nvSpPr>
          <p:cNvPr id="14" name="Picture Placeholder 8"/>
          <p:cNvSpPr>
            <a:spLocks noGrp="1"/>
          </p:cNvSpPr>
          <p:nvPr>
            <p:ph type="pic" sz="quarter" idx="20" hasCustomPrompt="1"/>
          </p:nvPr>
        </p:nvSpPr>
        <p:spPr bwMode="auto">
          <a:xfrm>
            <a:off x="8199716" y="1546282"/>
            <a:ext cx="3740887" cy="2664000"/>
          </a:xfrm>
        </p:spPr>
        <p:txBody>
          <a:bodyPr/>
          <a:lstStyle>
            <a:lvl1pPr marL="0" indent="0" algn="ctr">
              <a:buNone/>
              <a:defRPr sz="1200"/>
            </a:lvl1pPr>
          </a:lstStyle>
          <a:p>
            <a:pPr>
              <a:defRPr/>
            </a:pPr>
            <a:r>
              <a:rPr lang="en-GB"/>
              <a:t>Click the placeholder and paste image via Skyfish icon</a:t>
            </a:r>
            <a:endParaRPr/>
          </a:p>
        </p:txBody>
      </p:sp>
      <p:sp>
        <p:nvSpPr>
          <p:cNvPr id="3" name="Footer Placeholder 2"/>
          <p:cNvSpPr>
            <a:spLocks noGrp="1"/>
          </p:cNvSpPr>
          <p:nvPr>
            <p:ph type="ftr" sz="quarter" idx="16"/>
          </p:nvPr>
        </p:nvSpPr>
        <p:spPr bwMode="auto"/>
        <p:txBody>
          <a:bodyPr/>
          <a:lstStyle/>
          <a:p>
            <a:pPr>
              <a:defRPr/>
            </a:pPr>
            <a:endParaRPr/>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Kun titel">
    <p:spTree>
      <p:nvGrpSpPr>
        <p:cNvPr id="1" name=""/>
        <p:cNvGrpSpPr/>
        <p:nvPr/>
      </p:nvGrpSpPr>
      <p:grpSpPr bwMode="auto">
        <a:xfrm>
          <a:off x="0" y="0"/>
          <a:ext cx="0" cy="0"/>
          <a:chOff x="0" y="0"/>
          <a:chExt cx="0" cy="0"/>
        </a:xfrm>
      </p:grpSpPr>
      <p:sp>
        <p:nvSpPr>
          <p:cNvPr id="5" name="Title 4"/>
          <p:cNvSpPr>
            <a:spLocks noGrp="1"/>
          </p:cNvSpPr>
          <p:nvPr>
            <p:ph type="title"/>
          </p:nvPr>
        </p:nvSpPr>
        <p:spPr bwMode="auto"/>
        <p:txBody>
          <a:bodyPr/>
          <a:lstStyle/>
          <a:p>
            <a:pPr>
              <a:defRPr/>
            </a:pPr>
            <a:r>
              <a:rPr lang="en-GB"/>
              <a:t>Click to edit Master title style</a:t>
            </a:r>
          </a:p>
        </p:txBody>
      </p:sp>
      <p:sp>
        <p:nvSpPr>
          <p:cNvPr id="2" name="Footer Placeholder 1"/>
          <p:cNvSpPr>
            <a:spLocks noGrp="1"/>
          </p:cNvSpPr>
          <p:nvPr>
            <p:ph type="ftr" sz="quarter" idx="10"/>
          </p:nvPr>
        </p:nvSpPr>
        <p:spPr bwMode="auto"/>
        <p:txBody>
          <a:bodyPr/>
          <a:lstStyle/>
          <a:p>
            <a:pPr>
              <a:defRPr/>
            </a:pPr>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blank" preserve="1" userDrawn="1">
  <p:cSld name="Logo og footers">
    <p:spTree>
      <p:nvGrpSpPr>
        <p:cNvPr id="1" name=""/>
        <p:cNvGrpSpPr/>
        <p:nvPr/>
      </p:nvGrpSpPr>
      <p:grpSpPr bwMode="auto">
        <a:xfrm>
          <a:off x="0" y="0"/>
          <a:ext cx="0" cy="0"/>
          <a:chOff x="0" y="0"/>
          <a:chExt cx="0" cy="0"/>
        </a:xfrm>
      </p:grpSpPr>
      <p:sp>
        <p:nvSpPr>
          <p:cNvPr id="4" name="Footer Placeholder 3"/>
          <p:cNvSpPr>
            <a:spLocks noGrp="1"/>
          </p:cNvSpPr>
          <p:nvPr>
            <p:ph type="ftr" sz="quarter" idx="10"/>
          </p:nvPr>
        </p:nvSpPr>
        <p:spPr bwMode="auto"/>
        <p:txBody>
          <a:bodyPr/>
          <a:lstStyle/>
          <a:p>
            <a:pPr>
              <a:defRPr/>
            </a:pPr>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Front/Pause A ">
    <p:spTree>
      <p:nvGrpSpPr>
        <p:cNvPr id="1" name=""/>
        <p:cNvGrpSpPr/>
        <p:nvPr/>
      </p:nvGrpSpPr>
      <p:grpSpPr bwMode="auto">
        <a:xfrm>
          <a:off x="0" y="0"/>
          <a:ext cx="0" cy="0"/>
          <a:chOff x="0" y="0"/>
          <a:chExt cx="0" cy="0"/>
        </a:xfrm>
      </p:grpSpPr>
      <p:sp>
        <p:nvSpPr>
          <p:cNvPr id="9" name="Background"/>
          <p:cNvSpPr/>
          <p:nvPr/>
        </p:nvSpPr>
        <p:spPr bwMode="auto">
          <a:xfrm>
            <a:off x="1" y="0"/>
            <a:ext cx="12194788" cy="6861600"/>
          </a:xfrm>
          <a:prstGeom prst="rect">
            <a:avLst/>
          </a:prstGeom>
          <a:solidFill>
            <a:srgbClr val="2F3EEA"/>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30">
              <a:lnSpc>
                <a:spcPct val="100000"/>
              </a:lnSpc>
              <a:spcBef>
                <a:spcPts val="0"/>
              </a:spcBef>
              <a:spcAft>
                <a:spcPts val="0"/>
              </a:spcAft>
              <a:buClrTx/>
              <a:buSzTx/>
              <a:buFontTx/>
              <a:buNone/>
              <a:defRPr/>
            </a:pPr>
            <a:endParaRPr lang="en-GB" sz="1600" b="0" i="0" u="none" strike="noStrike" cap="none">
              <a:ln>
                <a:noFill/>
              </a:ln>
              <a:solidFill>
                <a:schemeClr val="tx1"/>
              </a:solidFill>
              <a:latin typeface="Arial"/>
              <a:ea typeface="ＭＳ Ｐゴシック"/>
            </a:endParaRPr>
          </a:p>
        </p:txBody>
      </p:sp>
      <p:sp>
        <p:nvSpPr>
          <p:cNvPr id="4" name="Date Placeholder 2"/>
          <p:cNvSpPr>
            <a:spLocks noGrp="1"/>
          </p:cNvSpPr>
          <p:nvPr>
            <p:ph type="dt" sz="half" idx="10"/>
          </p:nvPr>
        </p:nvSpPr>
        <p:spPr bwMode="auto">
          <a:xfrm>
            <a:off x="0" y="6912000"/>
            <a:ext cx="0" cy="0"/>
          </a:xfrm>
          <a:prstGeom prst="rect">
            <a:avLst/>
          </a:prstGeom>
        </p:spPr>
        <p:txBody>
          <a:bodyPr/>
          <a:lstStyle>
            <a:lvl1pPr>
              <a:defRPr>
                <a:noFill/>
              </a:defRPr>
            </a:lvl1pPr>
          </a:lstStyle>
          <a:p>
            <a:pPr>
              <a:defRPr/>
            </a:pPr>
            <a:fld id="{5B2A03BE-3979-E94C-83CC-5008F329B65D}" type="datetime1">
              <a:rPr lang="da-DK"/>
              <a:t>06.05.2022</a:t>
            </a:fld>
            <a:endParaRPr/>
          </a:p>
        </p:txBody>
      </p:sp>
      <p:sp>
        <p:nvSpPr>
          <p:cNvPr id="5" name="Footer Placeholder 3"/>
          <p:cNvSpPr>
            <a:spLocks noGrp="1"/>
          </p:cNvSpPr>
          <p:nvPr>
            <p:ph type="ftr" sz="quarter" idx="11"/>
          </p:nvPr>
        </p:nvSpPr>
        <p:spPr bwMode="auto">
          <a:xfrm>
            <a:off x="0" y="6912000"/>
            <a:ext cx="0" cy="0"/>
          </a:xfrm>
        </p:spPr>
        <p:txBody>
          <a:bodyPr/>
          <a:lstStyle>
            <a:lvl1pPr>
              <a:defRPr>
                <a:noFill/>
              </a:defRPr>
            </a:lvl1pPr>
          </a:lstStyle>
          <a:p>
            <a:pPr>
              <a:defRPr/>
            </a:pPr>
            <a:endParaRPr/>
          </a:p>
        </p:txBody>
      </p:sp>
      <p:sp>
        <p:nvSpPr>
          <p:cNvPr id="6" name="Slide Number Placeholder 4"/>
          <p:cNvSpPr>
            <a:spLocks noGrp="1"/>
          </p:cNvSpPr>
          <p:nvPr>
            <p:ph type="sldNum" sz="quarter" idx="12"/>
          </p:nvPr>
        </p:nvSpPr>
        <p:spPr bwMode="auto">
          <a:xfrm flipV="1">
            <a:off x="0" y="6912000"/>
            <a:ext cx="0" cy="0"/>
          </a:xfrm>
          <a:prstGeom prst="rect">
            <a:avLst/>
          </a:prstGeom>
        </p:spPr>
        <p:txBody>
          <a:bodyPr/>
          <a:lstStyle>
            <a:lvl1pPr>
              <a:defRPr>
                <a:noFill/>
              </a:defRPr>
            </a:lvl1pPr>
          </a:lstStyle>
          <a:p>
            <a:pPr>
              <a:defRPr/>
            </a:pPr>
            <a:fld id="{8B01B8C0-1BA5-B04D-B61A-804E4E140E28}" type="slidenum">
              <a:rPr/>
              <a:t>‹#›</a:t>
            </a:fld>
            <a:endParaRPr/>
          </a:p>
        </p:txBody>
      </p:sp>
      <p:sp>
        <p:nvSpPr>
          <p:cNvPr id="10" name="Logo color"/>
          <p:cNvSpPr>
            <a:spLocks noChangeAspect="1"/>
          </p:cNvSpPr>
          <p:nvPr/>
        </p:nvSpPr>
        <p:spPr bwMode="auto">
          <a:xfrm>
            <a:off x="4871174" y="1651373"/>
            <a:ext cx="238863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extrusionOk="0">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19" rIns="91440" bIns="45719" numCol="1" anchor="t" anchorCtr="0" compatLnSpc="1">
            <a:prstTxWarp prst="textNoShape">
              <a:avLst/>
            </a:prstTxWarp>
            <a:noAutofit/>
          </a:bodyPr>
          <a:lstStyle/>
          <a:p>
            <a:pPr>
              <a:defRPr/>
            </a:pPr>
            <a:endParaRPr lang="en-GB" sz="160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bwMode="auto">
        <a:xfrm>
          <a:off x="0" y="0"/>
          <a:ext cx="0" cy="0"/>
          <a:chOff x="0" y="0"/>
          <a:chExt cx="0" cy="0"/>
        </a:xfrm>
      </p:grpSpPr>
      <p:sp>
        <p:nvSpPr>
          <p:cNvPr id="19" name="Logo color"/>
          <p:cNvSpPr>
            <a:spLocks noChangeAspect="1"/>
          </p:cNvSpPr>
          <p:nvPr/>
        </p:nvSpPr>
        <p:spPr bwMode="auto">
          <a:xfrm>
            <a:off x="252034" y="252000"/>
            <a:ext cx="419666"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extrusionOk="0">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a:noFill/>
          </a:ln>
        </p:spPr>
        <p:txBody>
          <a:bodyPr vert="horz" wrap="square" lIns="91440" tIns="45719" rIns="91440" bIns="45719" numCol="1" anchor="t" anchorCtr="0" compatLnSpc="1">
            <a:prstTxWarp prst="textNoShape">
              <a:avLst/>
            </a:prstTxWarp>
            <a:noAutofit/>
          </a:bodyPr>
          <a:lstStyle/>
          <a:p>
            <a:pPr>
              <a:defRPr/>
            </a:pPr>
            <a:endParaRPr lang="en-GB" sz="1600"/>
          </a:p>
        </p:txBody>
      </p:sp>
      <p:sp>
        <p:nvSpPr>
          <p:cNvPr id="11" name="Bottom bar"/>
          <p:cNvSpPr/>
          <p:nvPr/>
        </p:nvSpPr>
        <p:spPr bwMode="auto">
          <a:xfrm>
            <a:off x="1" y="6541200"/>
            <a:ext cx="12194788" cy="316800"/>
          </a:xfrm>
          <a:prstGeom prst="rect">
            <a:avLst/>
          </a:prstGeom>
          <a:solidFill>
            <a:schemeClr val="accent2"/>
          </a:solidFill>
          <a:ln w="9525" cap="flat" cmpd="sng" algn="ctr">
            <a:noFill/>
            <a:prstDash val="solid"/>
            <a:miter lim="800000"/>
            <a:headEnd type="none" w="med" len="med"/>
            <a:tailEnd type="none" w="med" len="med"/>
          </a:ln>
          <a:effectLst/>
        </p:spPr>
        <p:txBody>
          <a:bodyPr vert="horz" wrap="square" lIns="90000" tIns="46801" rIns="90000" bIns="46801" numCol="1" rtlCol="0" anchor="ctr" anchorCtr="0" compatLnSpc="1">
            <a:prstTxWarp prst="textNoShape">
              <a:avLst/>
            </a:prstTxWarp>
          </a:bodyPr>
          <a:lstStyle/>
          <a:p>
            <a:pPr marL="0" marR="0" indent="0" algn="ctr" defTabSz="914430">
              <a:lnSpc>
                <a:spcPct val="100000"/>
              </a:lnSpc>
              <a:spcBef>
                <a:spcPts val="432"/>
              </a:spcBef>
              <a:spcAft>
                <a:spcPts val="0"/>
              </a:spcAft>
              <a:buClrTx/>
              <a:buSzTx/>
              <a:buFontTx/>
              <a:buNone/>
              <a:defRPr/>
            </a:pPr>
            <a:endParaRPr lang="en-GB" sz="1600" b="0" i="0" u="none" strike="noStrike" cap="none">
              <a:ln>
                <a:noFill/>
              </a:ln>
              <a:solidFill>
                <a:srgbClr val="FFFFFF"/>
              </a:solidFill>
              <a:latin typeface="+mn-lt"/>
              <a:ea typeface="ＭＳ Ｐゴシック"/>
            </a:endParaRPr>
          </a:p>
        </p:txBody>
      </p:sp>
      <p:sp>
        <p:nvSpPr>
          <p:cNvPr id="3" name="FLD_Presentation Title"/>
          <p:cNvSpPr>
            <a:spLocks noGrp="1"/>
          </p:cNvSpPr>
          <p:nvPr>
            <p:ph type="ftr" sz="quarter" idx="3"/>
          </p:nvPr>
        </p:nvSpPr>
        <p:spPr bwMode="auto">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pPr>
              <a:defRPr/>
            </a:pPr>
            <a:endParaRPr/>
          </a:p>
        </p:txBody>
      </p:sp>
      <p:sp>
        <p:nvSpPr>
          <p:cNvPr id="113666" name="Rectangle 2"/>
          <p:cNvSpPr>
            <a:spLocks noGrp="1" noChangeArrowheads="1"/>
          </p:cNvSpPr>
          <p:nvPr>
            <p:ph type="title"/>
          </p:nvPr>
        </p:nvSpPr>
        <p:spPr bwMode="auto">
          <a:xfrm>
            <a:off x="1774957" y="426128"/>
            <a:ext cx="9313586" cy="437873"/>
          </a:xfrm>
          <a:prstGeom prst="rect">
            <a:avLst/>
          </a:prstGeom>
          <a:noFill/>
          <a:ln>
            <a:noFill/>
          </a:ln>
        </p:spPr>
        <p:txBody>
          <a:bodyPr vert="horz" wrap="square" lIns="0" tIns="0" rIns="0" bIns="0" numCol="1" anchor="b" anchorCtr="0" compatLnSpc="1">
            <a:prstTxWarp prst="textNoShape">
              <a:avLst/>
            </a:prstTxWarp>
          </a:bodyPr>
          <a:lstStyle/>
          <a:p>
            <a:pPr lvl="0">
              <a:defRPr/>
            </a:pPr>
            <a:r>
              <a:rPr lang="en-GB"/>
              <a:t>Click to edit Master title style</a:t>
            </a:r>
            <a:endParaRPr/>
          </a:p>
        </p:txBody>
      </p:sp>
      <p:sp>
        <p:nvSpPr>
          <p:cNvPr id="113667" name="Rectangle 3"/>
          <p:cNvSpPr>
            <a:spLocks noGrp="1" noChangeArrowheads="1"/>
          </p:cNvSpPr>
          <p:nvPr>
            <p:ph type="body" idx="1"/>
          </p:nvPr>
        </p:nvSpPr>
        <p:spPr bwMode="auto">
          <a:xfrm>
            <a:off x="1774957" y="1124744"/>
            <a:ext cx="9313586" cy="5127162"/>
          </a:xfrm>
          <a:prstGeom prst="rect">
            <a:avLst/>
          </a:prstGeom>
          <a:noFill/>
          <a:ln>
            <a:noFill/>
          </a:ln>
        </p:spPr>
        <p:txBody>
          <a:bodyPr vert="horz" wrap="square" lIns="0" tIns="0" rIns="0" bIns="0" numCol="1" anchor="t" anchorCtr="0" compatLnSpc="1">
            <a:prstTxWarp prst="textNoShape">
              <a:avLst/>
            </a:prstTxWarp>
          </a:bodyPr>
          <a:lstStyle/>
          <a:p>
            <a:pPr lvl="0">
              <a:defRPr/>
            </a:pPr>
            <a:r>
              <a:rPr lang="en-GB"/>
              <a:t>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a:p>
            <a:pPr lvl="5">
              <a:defRPr/>
            </a:pPr>
            <a:endParaRPr lang="en-GB"/>
          </a:p>
        </p:txBody>
      </p:sp>
      <p:sp>
        <p:nvSpPr>
          <p:cNvPr id="113676" name="text" descr="{&quot;templafy&quot;:{&quot;id&quot;:&quot;6dcd7190-511d-4f37-94ac-e436549cfdd7&quot;}}" title="UserProfile.Offices.Workarea_{{DocumentLanguage}}"/>
          <p:cNvSpPr>
            <a:spLocks noChangeArrowheads="1"/>
          </p:cNvSpPr>
          <p:nvPr/>
        </p:nvSpPr>
        <p:spPr bwMode="auto">
          <a:xfrm>
            <a:off x="1620941" y="6541200"/>
            <a:ext cx="3826902" cy="316800"/>
          </a:xfrm>
          <a:prstGeom prst="rect">
            <a:avLst/>
          </a:prstGeom>
          <a:noFill/>
          <a:ln>
            <a:noFill/>
          </a:ln>
        </p:spPr>
        <p:txBody>
          <a:bodyPr lIns="0" tIns="0" rIns="0" bIns="0" anchor="ctr" anchorCtr="0"/>
          <a:lstStyle/>
          <a:p>
            <a:pPr algn="l">
              <a:spcBef>
                <a:spcPts val="0"/>
              </a:spcBef>
              <a:defRPr/>
            </a:pPr>
            <a:r>
              <a:rPr lang="en-GB" sz="1000" b="1">
                <a:solidFill>
                  <a:schemeClr val="bg1"/>
                </a:solidFill>
                <a:latin typeface="+mn-lt"/>
              </a:rPr>
              <a:t>DTU Biosustain			</a:t>
            </a:r>
            <a:endParaRPr/>
          </a:p>
        </p:txBody>
      </p:sp>
      <p:sp>
        <p:nvSpPr>
          <p:cNvPr id="5" name="date" descr="{&quot;templafy&quot;:{&quot;id&quot;:&quot;39c17628-e0f0-4d68-9cef-fcd58ce0f8f2&quot;}}" title="Form.Date"/>
          <p:cNvSpPr/>
          <p:nvPr/>
        </p:nvSpPr>
        <p:spPr bwMode="auto">
          <a:xfrm>
            <a:off x="251396" y="6541200"/>
            <a:ext cx="1104158"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30">
              <a:lnSpc>
                <a:spcPct val="100000"/>
              </a:lnSpc>
              <a:spcBef>
                <a:spcPts val="0"/>
              </a:spcBef>
              <a:spcAft>
                <a:spcPts val="0"/>
              </a:spcAft>
              <a:buClrTx/>
              <a:buSzTx/>
              <a:buFontTx/>
              <a:buNone/>
              <a:defRPr/>
            </a:pPr>
            <a:endParaRPr lang="en-GB" sz="700" b="1" i="0" u="none" strike="noStrike" cap="none">
              <a:ln>
                <a:noFill/>
              </a:ln>
              <a:solidFill>
                <a:schemeClr val="bg1"/>
              </a:solidFill>
              <a:latin typeface="+mn-lt"/>
              <a:ea typeface="ＭＳ Ｐゴシック"/>
            </a:endParaRPr>
          </a:p>
        </p:txBody>
      </p:sp>
      <p:sp>
        <p:nvSpPr>
          <p:cNvPr id="7" name="text" descr="{&quot;templafy&quot;:{&quot;id&quot;:&quot;4309551f-1560-453f-a6d2-bcac3a673134&quot;}}" title="Form.PresentationTitle"/>
          <p:cNvSpPr txBox="1"/>
          <p:nvPr/>
        </p:nvSpPr>
        <p:spPr bwMode="auto">
          <a:xfrm>
            <a:off x="5591878" y="6541200"/>
            <a:ext cx="5496663" cy="316800"/>
          </a:xfrm>
          <a:prstGeom prst="rect">
            <a:avLst/>
          </a:prstGeom>
          <a:noFill/>
        </p:spPr>
        <p:txBody>
          <a:bodyPr wrap="square" lIns="0" tIns="0" rIns="0" bIns="0" rtlCol="0" anchor="ctr" anchorCtr="0">
            <a:noAutofit/>
          </a:bodyPr>
          <a:lstStyle/>
          <a:p>
            <a:pPr algn="r">
              <a:defRPr/>
            </a:pPr>
            <a:endParaRPr lang="en-GB" sz="700">
              <a:solidFill>
                <a:schemeClr val="bg1"/>
              </a:solidFill>
              <a:latin typeface="+mn-lt"/>
            </a:endParaRPr>
          </a:p>
        </p:txBody>
      </p:sp>
      <p:sp>
        <p:nvSpPr>
          <p:cNvPr id="2" name="Top bar"/>
          <p:cNvSpPr/>
          <p:nvPr/>
        </p:nvSpPr>
        <p:spPr bwMode="auto">
          <a:xfrm>
            <a:off x="1" y="0"/>
            <a:ext cx="12194788" cy="50400"/>
          </a:xfrm>
          <a:prstGeom prst="rect">
            <a:avLst/>
          </a:prstGeom>
          <a:solidFill>
            <a:srgbClr val="2F3EEA"/>
          </a:solidFill>
          <a:ln w="9525" cap="flat" cmpd="sng" algn="ctr">
            <a:noFill/>
            <a:prstDash val="solid"/>
            <a:miter lim="800000"/>
            <a:headEnd type="none" w="med" len="med"/>
            <a:tailEnd type="none" w="med" len="med"/>
          </a:ln>
          <a:effectLst/>
        </p:spPr>
        <p:txBody>
          <a:bodyPr vert="horz" wrap="square" lIns="90000" tIns="46801" rIns="90000" bIns="46801" numCol="1" rtlCol="0" anchor="ctr" anchorCtr="0" compatLnSpc="1">
            <a:prstTxWarp prst="textNoShape">
              <a:avLst/>
            </a:prstTxWarp>
          </a:bodyPr>
          <a:lstStyle/>
          <a:p>
            <a:pPr marL="0" marR="0" indent="0" algn="ctr" defTabSz="914430">
              <a:lnSpc>
                <a:spcPct val="100000"/>
              </a:lnSpc>
              <a:spcBef>
                <a:spcPts val="432"/>
              </a:spcBef>
              <a:spcAft>
                <a:spcPts val="0"/>
              </a:spcAft>
              <a:buClrTx/>
              <a:buSzTx/>
              <a:buFontTx/>
              <a:buNone/>
              <a:defRPr/>
            </a:pPr>
            <a:endParaRPr lang="en-GB" sz="1600" b="0" i="0" u="none" strike="noStrike" cap="none">
              <a:ln>
                <a:noFill/>
              </a:ln>
              <a:solidFill>
                <a:srgbClr val="FFFFFF"/>
              </a:solidFill>
              <a:latin typeface="+mn-lt"/>
              <a:ea typeface="ＭＳ Ｐゴシック"/>
            </a:endParaRPr>
          </a:p>
        </p:txBody>
      </p:sp>
      <p:sp>
        <p:nvSpPr>
          <p:cNvPr id="12" name="text" descr="{&quot;templafy&quot;:{&quot;id&quot;:&quot;6dcd7190-511d-4f37-94ac-e436549cfdd7&quot;}}" title="UserProfile.Offices.Workarea_{{DocumentLanguage}}"/>
          <p:cNvSpPr>
            <a:spLocks noChangeArrowheads="1"/>
          </p:cNvSpPr>
          <p:nvPr/>
        </p:nvSpPr>
        <p:spPr bwMode="auto">
          <a:xfrm>
            <a:off x="251396" y="6541200"/>
            <a:ext cx="3397512" cy="316800"/>
          </a:xfrm>
          <a:prstGeom prst="rect">
            <a:avLst/>
          </a:prstGeom>
          <a:noFill/>
          <a:ln>
            <a:noFill/>
          </a:ln>
        </p:spPr>
        <p:txBody>
          <a:bodyPr lIns="0" tIns="0" rIns="0" bIns="0" anchor="ctr" anchorCtr="0"/>
          <a:lstStyle/>
          <a:p>
            <a:pPr algn="l">
              <a:spcBef>
                <a:spcPts val="0"/>
              </a:spcBef>
              <a:defRPr/>
            </a:pPr>
            <a:fld id="{8F3C4C59-C8D3-43E2-A247-CC2F1E1B94F2}" type="slidenum">
              <a:rPr lang="en-GB" sz="1200" b="1">
                <a:solidFill>
                  <a:schemeClr val="bg1"/>
                </a:solidFill>
                <a:latin typeface="+mn-lt"/>
              </a:rPr>
              <a:t>‹#›</a:t>
            </a:fld>
            <a:endParaRPr lang="en-GB" sz="700" b="1">
              <a:solidFill>
                <a:schemeClr val="bg1"/>
              </a:solidFill>
              <a:latin typeface="+mn-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a:spcBef>
          <a:spcPts val="0"/>
        </a:spcBef>
        <a:spcAft>
          <a:spcPts val="0"/>
        </a:spcAft>
        <a:defRPr sz="3000" b="1">
          <a:solidFill>
            <a:srgbClr val="000000"/>
          </a:solidFill>
          <a:latin typeface="+mj-lt"/>
          <a:ea typeface="+mj-ea"/>
          <a:cs typeface="+mj-cs"/>
        </a:defRPr>
      </a:lvl1pPr>
      <a:lvl2pPr algn="l">
        <a:spcBef>
          <a:spcPts val="0"/>
        </a:spcBef>
        <a:spcAft>
          <a:spcPts val="0"/>
        </a:spcAft>
        <a:defRPr sz="2400" b="1">
          <a:solidFill>
            <a:schemeClr val="tx1"/>
          </a:solidFill>
          <a:latin typeface="Verdana"/>
          <a:ea typeface="ＭＳ Ｐゴシック"/>
        </a:defRPr>
      </a:lvl2pPr>
      <a:lvl3pPr algn="l">
        <a:spcBef>
          <a:spcPts val="0"/>
        </a:spcBef>
        <a:spcAft>
          <a:spcPts val="0"/>
        </a:spcAft>
        <a:defRPr sz="2400" b="1">
          <a:solidFill>
            <a:schemeClr val="tx1"/>
          </a:solidFill>
          <a:latin typeface="Verdana"/>
          <a:ea typeface="ＭＳ Ｐゴシック"/>
        </a:defRPr>
      </a:lvl3pPr>
      <a:lvl4pPr algn="l">
        <a:spcBef>
          <a:spcPts val="0"/>
        </a:spcBef>
        <a:spcAft>
          <a:spcPts val="0"/>
        </a:spcAft>
        <a:defRPr sz="2400" b="1">
          <a:solidFill>
            <a:schemeClr val="tx1"/>
          </a:solidFill>
          <a:latin typeface="Verdana"/>
          <a:ea typeface="ＭＳ Ｐゴシック"/>
        </a:defRPr>
      </a:lvl4pPr>
      <a:lvl5pPr algn="l">
        <a:spcBef>
          <a:spcPts val="0"/>
        </a:spcBef>
        <a:spcAft>
          <a:spcPts val="0"/>
        </a:spcAft>
        <a:defRPr sz="2400" b="1">
          <a:solidFill>
            <a:schemeClr val="tx1"/>
          </a:solidFill>
          <a:latin typeface="Verdana"/>
          <a:ea typeface="ＭＳ Ｐゴシック"/>
        </a:defRPr>
      </a:lvl5pPr>
      <a:lvl6pPr marL="457216" algn="l">
        <a:spcBef>
          <a:spcPts val="0"/>
        </a:spcBef>
        <a:spcAft>
          <a:spcPts val="0"/>
        </a:spcAft>
        <a:defRPr sz="2400" b="1">
          <a:solidFill>
            <a:schemeClr val="tx1"/>
          </a:solidFill>
          <a:latin typeface="Verdana"/>
          <a:ea typeface="ＭＳ Ｐゴシック"/>
        </a:defRPr>
      </a:lvl6pPr>
      <a:lvl7pPr marL="914430" algn="l">
        <a:spcBef>
          <a:spcPts val="0"/>
        </a:spcBef>
        <a:spcAft>
          <a:spcPts val="0"/>
        </a:spcAft>
        <a:defRPr sz="2400" b="1">
          <a:solidFill>
            <a:schemeClr val="tx1"/>
          </a:solidFill>
          <a:latin typeface="Verdana"/>
          <a:ea typeface="ＭＳ Ｐゴシック"/>
        </a:defRPr>
      </a:lvl7pPr>
      <a:lvl8pPr marL="1371645" algn="l">
        <a:spcBef>
          <a:spcPts val="0"/>
        </a:spcBef>
        <a:spcAft>
          <a:spcPts val="0"/>
        </a:spcAft>
        <a:defRPr sz="2400" b="1">
          <a:solidFill>
            <a:schemeClr val="tx1"/>
          </a:solidFill>
          <a:latin typeface="Verdana"/>
          <a:ea typeface="ＭＳ Ｐゴシック"/>
        </a:defRPr>
      </a:lvl8pPr>
      <a:lvl9pPr marL="1828861" algn="l">
        <a:spcBef>
          <a:spcPts val="0"/>
        </a:spcBef>
        <a:spcAft>
          <a:spcPts val="0"/>
        </a:spcAft>
        <a:defRPr sz="2400" b="1">
          <a:solidFill>
            <a:schemeClr val="tx1"/>
          </a:solidFill>
          <a:latin typeface="Verdana"/>
          <a:ea typeface="ＭＳ Ｐゴシック"/>
        </a:defRPr>
      </a:lvl9pPr>
    </p:titleStyle>
    <p:bodyStyle>
      <a:lvl1pPr marL="198007" indent="-198007" algn="l">
        <a:spcBef>
          <a:spcPts val="0"/>
        </a:spcBef>
        <a:spcAft>
          <a:spcPts val="0"/>
        </a:spcAft>
        <a:buChar char="•"/>
        <a:defRPr sz="1800">
          <a:solidFill>
            <a:schemeClr val="tx1"/>
          </a:solidFill>
          <a:latin typeface="+mn-lt"/>
          <a:ea typeface="+mn-ea"/>
          <a:cs typeface="+mn-cs"/>
        </a:defRPr>
      </a:lvl1pPr>
      <a:lvl2pPr marL="414013" indent="-198007" algn="l">
        <a:spcBef>
          <a:spcPts val="0"/>
        </a:spcBef>
        <a:spcAft>
          <a:spcPts val="0"/>
        </a:spcAft>
        <a:buChar char="–"/>
        <a:defRPr sz="1800">
          <a:solidFill>
            <a:schemeClr val="tx1"/>
          </a:solidFill>
          <a:latin typeface="+mn-lt"/>
          <a:ea typeface="+mn-ea"/>
        </a:defRPr>
      </a:lvl2pPr>
      <a:lvl3pPr marL="615621" indent="-198007" algn="l">
        <a:spcBef>
          <a:spcPts val="0"/>
        </a:spcBef>
        <a:spcAft>
          <a:spcPts val="0"/>
        </a:spcAft>
        <a:buChar char="•"/>
        <a:defRPr sz="1800">
          <a:solidFill>
            <a:schemeClr val="tx1"/>
          </a:solidFill>
          <a:latin typeface="+mn-lt"/>
          <a:ea typeface="+mn-ea"/>
        </a:defRPr>
      </a:lvl3pPr>
      <a:lvl4pPr marL="828028" indent="-198007" algn="l">
        <a:spcBef>
          <a:spcPts val="0"/>
        </a:spcBef>
        <a:spcAft>
          <a:spcPts val="0"/>
        </a:spcAft>
        <a:buChar char="–"/>
        <a:defRPr sz="1800">
          <a:solidFill>
            <a:schemeClr val="tx1"/>
          </a:solidFill>
          <a:latin typeface="+mn-lt"/>
          <a:ea typeface="+mn-ea"/>
        </a:defRPr>
      </a:lvl4pPr>
      <a:lvl5pPr marL="1026035" indent="-198007" algn="l">
        <a:spcBef>
          <a:spcPts val="0"/>
        </a:spcBef>
        <a:spcAft>
          <a:spcPts val="0"/>
        </a:spcAft>
        <a:buChar char="»"/>
        <a:defRPr sz="1800">
          <a:solidFill>
            <a:schemeClr val="tx1"/>
          </a:solidFill>
          <a:latin typeface="+mn-lt"/>
          <a:ea typeface="+mn-ea"/>
        </a:defRPr>
      </a:lvl5pPr>
      <a:lvl6pPr marL="1026035" indent="-198007" algn="l">
        <a:spcBef>
          <a:spcPts val="0"/>
        </a:spcBef>
        <a:spcAft>
          <a:spcPts val="0"/>
        </a:spcAft>
        <a:buChar char="»"/>
        <a:defRPr sz="1800">
          <a:solidFill>
            <a:schemeClr val="tx1"/>
          </a:solidFill>
          <a:latin typeface="+mn-lt"/>
          <a:ea typeface="+mn-ea"/>
        </a:defRPr>
      </a:lvl6pPr>
      <a:lvl7pPr marL="1026035" indent="-198007" algn="l">
        <a:spcBef>
          <a:spcPts val="0"/>
        </a:spcBef>
        <a:spcAft>
          <a:spcPts val="0"/>
        </a:spcAft>
        <a:buChar char="»"/>
        <a:defRPr sz="1800">
          <a:solidFill>
            <a:schemeClr val="tx1"/>
          </a:solidFill>
          <a:latin typeface="+mn-lt"/>
          <a:ea typeface="+mn-ea"/>
        </a:defRPr>
      </a:lvl7pPr>
      <a:lvl8pPr marL="1026035" indent="-198007" algn="l">
        <a:spcBef>
          <a:spcPts val="0"/>
        </a:spcBef>
        <a:spcAft>
          <a:spcPts val="0"/>
        </a:spcAft>
        <a:buChar char="»"/>
        <a:defRPr sz="1800">
          <a:solidFill>
            <a:schemeClr val="tx1"/>
          </a:solidFill>
          <a:latin typeface="+mn-lt"/>
          <a:ea typeface="+mn-ea"/>
        </a:defRPr>
      </a:lvl8pPr>
      <a:lvl9pPr marL="1026035" indent="-198007" algn="l">
        <a:spcBef>
          <a:spcPts val="0"/>
        </a:spcBef>
        <a:spcAft>
          <a:spcPts val="0"/>
        </a:spcAft>
        <a:buChar char="»"/>
        <a:defRPr sz="1800">
          <a:solidFill>
            <a:schemeClr val="tx1"/>
          </a:solidFill>
          <a:latin typeface="+mn-lt"/>
          <a:ea typeface="+mn-ea"/>
        </a:defRPr>
      </a:lvl9pPr>
    </p:bodyStyle>
    <p:otherStyle>
      <a:defPPr>
        <a:defRPr lang="da-DK"/>
      </a:defPPr>
      <a:lvl1pPr marL="0" algn="l" defTabSz="914430">
        <a:defRPr sz="1800">
          <a:solidFill>
            <a:schemeClr val="tx1"/>
          </a:solidFill>
          <a:latin typeface="+mn-lt"/>
          <a:ea typeface="+mn-ea"/>
          <a:cs typeface="+mn-cs"/>
        </a:defRPr>
      </a:lvl1pPr>
      <a:lvl2pPr marL="457216" algn="l" defTabSz="914430">
        <a:defRPr sz="1800">
          <a:solidFill>
            <a:schemeClr val="tx1"/>
          </a:solidFill>
          <a:latin typeface="+mn-lt"/>
          <a:ea typeface="+mn-ea"/>
          <a:cs typeface="+mn-cs"/>
        </a:defRPr>
      </a:lvl2pPr>
      <a:lvl3pPr marL="914430" algn="l" defTabSz="914430">
        <a:defRPr sz="1800">
          <a:solidFill>
            <a:schemeClr val="tx1"/>
          </a:solidFill>
          <a:latin typeface="+mn-lt"/>
          <a:ea typeface="+mn-ea"/>
          <a:cs typeface="+mn-cs"/>
        </a:defRPr>
      </a:lvl3pPr>
      <a:lvl4pPr marL="1371645" algn="l" defTabSz="914430">
        <a:defRPr sz="1800">
          <a:solidFill>
            <a:schemeClr val="tx1"/>
          </a:solidFill>
          <a:latin typeface="+mn-lt"/>
          <a:ea typeface="+mn-ea"/>
          <a:cs typeface="+mn-cs"/>
        </a:defRPr>
      </a:lvl4pPr>
      <a:lvl5pPr marL="1828861" algn="l" defTabSz="914430">
        <a:defRPr sz="1800">
          <a:solidFill>
            <a:schemeClr val="tx1"/>
          </a:solidFill>
          <a:latin typeface="+mn-lt"/>
          <a:ea typeface="+mn-ea"/>
          <a:cs typeface="+mn-cs"/>
        </a:defRPr>
      </a:lvl5pPr>
      <a:lvl6pPr marL="2286077" algn="l" defTabSz="914430">
        <a:defRPr sz="1800">
          <a:solidFill>
            <a:schemeClr val="tx1"/>
          </a:solidFill>
          <a:latin typeface="+mn-lt"/>
          <a:ea typeface="+mn-ea"/>
          <a:cs typeface="+mn-cs"/>
        </a:defRPr>
      </a:lvl6pPr>
      <a:lvl7pPr marL="2743291" algn="l" defTabSz="914430">
        <a:defRPr sz="1800">
          <a:solidFill>
            <a:schemeClr val="tx1"/>
          </a:solidFill>
          <a:latin typeface="+mn-lt"/>
          <a:ea typeface="+mn-ea"/>
          <a:cs typeface="+mn-cs"/>
        </a:defRPr>
      </a:lvl7pPr>
      <a:lvl8pPr marL="3200507" algn="l" defTabSz="914430">
        <a:defRPr sz="1800">
          <a:solidFill>
            <a:schemeClr val="tx1"/>
          </a:solidFill>
          <a:latin typeface="+mn-lt"/>
          <a:ea typeface="+mn-ea"/>
          <a:cs typeface="+mn-cs"/>
        </a:defRPr>
      </a:lvl8pPr>
      <a:lvl9pPr marL="3657722" algn="l" defTabSz="91443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hyperlink" Target="https://doi.org/10.1038/nmeth.395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themeOverride" Target="../theme/themeOverride1.xml"/><Relationship Id="rId5" Type="http://schemas.openxmlformats.org/officeDocument/2006/relationships/image" Target="../media/image27.jpeg"/><Relationship Id="rId4" Type="http://schemas.openxmlformats.org/officeDocument/2006/relationships/hyperlink" Target="https://github.com/axelwalter/pyopenms-worksho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gi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hyperlink" Target="https://www.nature.com/articles/s41592-020-0933-6" TargetMode="External"/><Relationship Id="rId5" Type="http://schemas.openxmlformats.org/officeDocument/2006/relationships/hyperlink" Target="https://doi.org/10.1038/s41592-019-0344-8" TargetMode="External"/><Relationship Id="rId4" Type="http://schemas.openxmlformats.org/officeDocument/2006/relationships/hyperlink" Target="https://doi.org/10.1038/nmeth.3959"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jp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hyperlink" Target="https://doi.org/10.1038/s41592-019-0344-8" TargetMode="External"/><Relationship Id="rId3" Type="http://schemas.openxmlformats.org/officeDocument/2006/relationships/hyperlink" Target="https://pyopenms.readthedocs.io/en/latest/index.html" TargetMode="External"/><Relationship Id="rId7" Type="http://schemas.openxmlformats.org/officeDocument/2006/relationships/hyperlink" Target="https://doi.org/10.1038/nmeth.3959"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3.png"/><Relationship Id="rId4" Type="http://schemas.openxmlformats.org/officeDocument/2006/relationships/image" Target="../media/image50.png"/><Relationship Id="rId9" Type="http://schemas.openxmlformats.org/officeDocument/2006/relationships/hyperlink" Target="https://www.nature.com/articles/s41592-020-0933-6"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xelwalter/pyopenms-workshop"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showMasterPhAnim="0">
  <p:cSld>
    <p:bg>
      <p:bgPr>
        <a:gradFill flip="none" rotWithShape="1">
          <a:gsLst>
            <a:gs pos="25000">
              <a:schemeClr val="bg1"/>
            </a:gs>
            <a:gs pos="74000">
              <a:schemeClr val="accent4">
                <a:lumMod val="10000"/>
                <a:lumOff val="90000"/>
              </a:schemeClr>
            </a:gs>
            <a:gs pos="91000">
              <a:schemeClr val="accent2">
                <a:lumMod val="20000"/>
                <a:lumOff val="80000"/>
              </a:schemeClr>
            </a:gs>
            <a:gs pos="100000">
              <a:schemeClr val="accent4">
                <a:lumMod val="10000"/>
                <a:lumOff val="90000"/>
              </a:schemeClr>
            </a:gs>
          </a:gsLst>
          <a:lin ang="16200000" scaled="1"/>
          <a:tileRect/>
        </a:gradFill>
        <a:effectLst/>
      </p:bgPr>
    </p:bg>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558050" y="564735"/>
            <a:ext cx="9563015" cy="2387600"/>
          </a:xfrm>
        </p:spPr>
        <p:txBody>
          <a:bodyPr>
            <a:normAutofit/>
          </a:bodyPr>
          <a:lstStyle/>
          <a:p>
            <a:pPr algn="l">
              <a:defRPr/>
            </a:pPr>
            <a:r>
              <a:rPr lang="en-GB" sz="4800" dirty="0">
                <a:latin typeface="Helvetica"/>
              </a:rPr>
              <a:t>p</a:t>
            </a:r>
            <a:r>
              <a:rPr sz="4800" dirty="0">
                <a:latin typeface="Helvetica"/>
              </a:rPr>
              <a:t>y</a:t>
            </a:r>
            <a:r>
              <a:rPr lang="da-DK" sz="4800" dirty="0">
                <a:latin typeface="Helvetica"/>
              </a:rPr>
              <a:t>          </a:t>
            </a:r>
            <a:r>
              <a:rPr sz="4800" dirty="0">
                <a:latin typeface="Helvetica"/>
              </a:rPr>
              <a:t> </a:t>
            </a:r>
            <a:r>
              <a:rPr lang="da-DK" sz="4800" dirty="0">
                <a:latin typeface="Helvetica"/>
              </a:rPr>
              <a:t>    </a:t>
            </a:r>
            <a:r>
              <a:rPr sz="4800" dirty="0">
                <a:latin typeface="Helvetica"/>
              </a:rPr>
              <a:t>for metabolomics</a:t>
            </a:r>
            <a:endParaRPr sz="6600" dirty="0"/>
          </a:p>
        </p:txBody>
      </p:sp>
      <p:sp>
        <p:nvSpPr>
          <p:cNvPr id="3" name="Subtitle 2"/>
          <p:cNvSpPr>
            <a:spLocks noGrp="1"/>
          </p:cNvSpPr>
          <p:nvPr>
            <p:ph type="subTitle" idx="1"/>
          </p:nvPr>
        </p:nvSpPr>
        <p:spPr bwMode="auto">
          <a:xfrm>
            <a:off x="558050" y="3438272"/>
            <a:ext cx="9189152" cy="730688"/>
          </a:xfrm>
        </p:spPr>
        <p:txBody>
          <a:bodyPr anchor="ctr">
            <a:normAutofit/>
          </a:bodyPr>
          <a:lstStyle/>
          <a:p>
            <a:pPr algn="l">
              <a:defRPr/>
            </a:pPr>
            <a:r>
              <a:rPr lang="en-GB" sz="1800" b="1" dirty="0" err="1">
                <a:latin typeface="Helvetica"/>
              </a:rPr>
              <a:t>Eftychia</a:t>
            </a:r>
            <a:r>
              <a:rPr lang="en-GB" sz="1800" b="1" dirty="0">
                <a:latin typeface="Helvetica"/>
              </a:rPr>
              <a:t> Eva </a:t>
            </a:r>
            <a:r>
              <a:rPr lang="en-GB" sz="1800" b="1" dirty="0" err="1">
                <a:latin typeface="Helvetica"/>
              </a:rPr>
              <a:t>Kontou</a:t>
            </a:r>
            <a:r>
              <a:rPr lang="en-GB" sz="1800" b="1" dirty="0">
                <a:latin typeface="Helvetica"/>
              </a:rPr>
              <a:t>, Axel Walter</a:t>
            </a:r>
            <a:endParaRPr lang="en-GB" sz="1800" b="1" baseline="30000" dirty="0">
              <a:latin typeface="Helvetica"/>
            </a:endParaRPr>
          </a:p>
        </p:txBody>
      </p:sp>
      <p:pic>
        <p:nvPicPr>
          <p:cNvPr id="8" name="Picture 2"/>
          <p:cNvPicPr>
            <a:picLocks noChangeAspect="1" noChangeArrowheads="1"/>
          </p:cNvPicPr>
          <p:nvPr/>
        </p:nvPicPr>
        <p:blipFill>
          <a:blip r:embed="rId2"/>
          <a:stretch/>
        </p:blipFill>
        <p:spPr bwMode="auto">
          <a:xfrm>
            <a:off x="10616962" y="5678940"/>
            <a:ext cx="1453978" cy="1049158"/>
          </a:xfrm>
          <a:prstGeom prst="rect">
            <a:avLst/>
          </a:prstGeom>
          <a:noFill/>
        </p:spPr>
      </p:pic>
      <p:pic>
        <p:nvPicPr>
          <p:cNvPr id="10" name="Picture 2"/>
          <p:cNvPicPr>
            <a:picLocks noChangeAspect="1" noChangeArrowheads="1"/>
          </p:cNvPicPr>
          <p:nvPr/>
        </p:nvPicPr>
        <p:blipFill>
          <a:blip r:embed="rId3"/>
          <a:srcRect b="22561"/>
          <a:stretch/>
        </p:blipFill>
        <p:spPr bwMode="auto">
          <a:xfrm>
            <a:off x="7464152" y="5695595"/>
            <a:ext cx="2438686" cy="1049158"/>
          </a:xfrm>
          <a:prstGeom prst="rect">
            <a:avLst/>
          </a:prstGeom>
          <a:noFill/>
        </p:spPr>
      </p:pic>
      <p:sp>
        <p:nvSpPr>
          <p:cNvPr id="11" name="TextBox 10"/>
          <p:cNvSpPr txBox="1"/>
          <p:nvPr/>
        </p:nvSpPr>
        <p:spPr bwMode="auto">
          <a:xfrm>
            <a:off x="111775" y="6220174"/>
            <a:ext cx="6128242" cy="543739"/>
          </a:xfrm>
          <a:prstGeom prst="rect">
            <a:avLst/>
          </a:prstGeom>
          <a:noFill/>
        </p:spPr>
        <p:txBody>
          <a:bodyPr wrap="square" lIns="0" tIns="0" rIns="0" bIns="0" rtlCol="0">
            <a:spAutoFit/>
          </a:bodyPr>
          <a:lstStyle/>
          <a:p>
            <a:pPr>
              <a:spcBef>
                <a:spcPts val="432"/>
              </a:spcBef>
              <a:defRPr/>
            </a:pPr>
            <a:r>
              <a:rPr lang="en-GB" sz="800" dirty="0" err="1"/>
              <a:t>Röst</a:t>
            </a:r>
            <a:r>
              <a:rPr lang="en-GB" sz="800" dirty="0"/>
              <a:t>, H.L., </a:t>
            </a:r>
            <a:r>
              <a:rPr lang="en-GB" sz="800" dirty="0" err="1"/>
              <a:t>Sachsenberg</a:t>
            </a:r>
            <a:r>
              <a:rPr lang="en-GB" sz="800" dirty="0"/>
              <a:t>, T., </a:t>
            </a:r>
            <a:r>
              <a:rPr lang="en-GB" sz="800" dirty="0" err="1"/>
              <a:t>Aiche</a:t>
            </a:r>
            <a:r>
              <a:rPr lang="en-GB" sz="800" dirty="0"/>
              <a:t>, S., </a:t>
            </a:r>
            <a:r>
              <a:rPr lang="en-GB" sz="800" dirty="0" err="1"/>
              <a:t>Bielow</a:t>
            </a:r>
            <a:r>
              <a:rPr lang="en-GB" sz="800" dirty="0"/>
              <a:t>, C., Weisser, H., </a:t>
            </a:r>
            <a:r>
              <a:rPr lang="en-GB" sz="800" dirty="0" err="1"/>
              <a:t>Aicheler</a:t>
            </a:r>
            <a:r>
              <a:rPr lang="en-GB" sz="800" dirty="0"/>
              <a:t>, F., Andreotti, S., Ehrlich, H.-C., </a:t>
            </a:r>
            <a:r>
              <a:rPr lang="en-GB" sz="800" dirty="0" err="1"/>
              <a:t>Gutenbrunner</a:t>
            </a:r>
            <a:r>
              <a:rPr lang="en-GB" sz="800" dirty="0"/>
              <a:t>, P., </a:t>
            </a:r>
            <a:r>
              <a:rPr lang="en-GB" sz="800" dirty="0" err="1"/>
              <a:t>Kenar</a:t>
            </a:r>
            <a:r>
              <a:rPr lang="en-GB" sz="800" dirty="0"/>
              <a:t>, E., Liang, X., </a:t>
            </a:r>
            <a:r>
              <a:rPr lang="en-GB" sz="800" dirty="0" err="1"/>
              <a:t>Nahnsen</a:t>
            </a:r>
            <a:r>
              <a:rPr lang="en-GB" sz="800" dirty="0"/>
              <a:t>, S., </a:t>
            </a:r>
            <a:r>
              <a:rPr lang="en-GB" sz="800" dirty="0" err="1"/>
              <a:t>Nilse</a:t>
            </a:r>
            <a:r>
              <a:rPr lang="en-GB" sz="800" dirty="0"/>
              <a:t>, L., </a:t>
            </a:r>
            <a:r>
              <a:rPr lang="en-GB" sz="800" dirty="0" err="1"/>
              <a:t>Pfeuffer</a:t>
            </a:r>
            <a:r>
              <a:rPr lang="en-GB" sz="800" dirty="0"/>
              <a:t>, J., Rosenberger, G., Rurik, M., Schmitt, U., </a:t>
            </a:r>
            <a:r>
              <a:rPr lang="en-GB" sz="800" dirty="0" err="1"/>
              <a:t>Veit</a:t>
            </a:r>
            <a:r>
              <a:rPr lang="en-GB" sz="800" dirty="0"/>
              <a:t>, J., </a:t>
            </a:r>
            <a:r>
              <a:rPr lang="en-GB" sz="800" dirty="0" err="1"/>
              <a:t>Walzer</a:t>
            </a:r>
            <a:r>
              <a:rPr lang="en-GB" sz="800" dirty="0"/>
              <a:t>, M., </a:t>
            </a:r>
            <a:r>
              <a:rPr lang="en-GB" sz="800" dirty="0" err="1"/>
              <a:t>Wojnar</a:t>
            </a:r>
            <a:r>
              <a:rPr lang="en-GB" sz="800" dirty="0"/>
              <a:t>, D., Wolski, W.E., </a:t>
            </a:r>
            <a:endParaRPr dirty="0"/>
          </a:p>
          <a:p>
            <a:pPr>
              <a:spcBef>
                <a:spcPts val="432"/>
              </a:spcBef>
              <a:defRPr/>
            </a:pPr>
            <a:r>
              <a:rPr lang="en-GB" sz="800" dirty="0"/>
              <a:t>Schilling, O., Choudhary, J.S., Malmström, L., </a:t>
            </a:r>
            <a:r>
              <a:rPr lang="en-GB" sz="800" dirty="0" err="1"/>
              <a:t>Aebersold</a:t>
            </a:r>
            <a:r>
              <a:rPr lang="en-GB" sz="800" dirty="0"/>
              <a:t>, R., Reinert, K., </a:t>
            </a:r>
            <a:r>
              <a:rPr lang="en-GB" sz="800" dirty="0" err="1"/>
              <a:t>Kohlbacher</a:t>
            </a:r>
            <a:r>
              <a:rPr lang="en-GB" sz="800" dirty="0"/>
              <a:t>, O. </a:t>
            </a:r>
            <a:r>
              <a:rPr lang="en-GB" sz="800" i="1" dirty="0"/>
              <a:t>OpenMS: A flexible open-source software platform for mass spectrometry data analysis.</a:t>
            </a:r>
            <a:r>
              <a:rPr lang="en-GB" sz="800" dirty="0"/>
              <a:t> Nature Methods, vol. 13, 2016. </a:t>
            </a:r>
            <a:r>
              <a:rPr lang="en-GB" sz="800" u="sng" dirty="0">
                <a:hlinkClick r:id="rId4" tooltip="https://doi.org/10.1038/nmeth.3959"/>
              </a:rPr>
              <a:t>doi:10.1038/nmeth.3959</a:t>
            </a:r>
            <a:endParaRPr sz="800" dirty="0">
              <a:latin typeface="+mn-lt"/>
            </a:endParaRPr>
          </a:p>
        </p:txBody>
      </p:sp>
      <p:pic>
        <p:nvPicPr>
          <p:cNvPr id="2050" name="Picture 2" descr="OpenMS · GitHub">
            <a:extLst>
              <a:ext uri="{FF2B5EF4-FFF2-40B4-BE49-F238E27FC236}">
                <a16:creationId xmlns:a16="http://schemas.microsoft.com/office/drawing/2014/main" id="{301411BD-9EF3-B24D-95B7-4BB806A104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9456" y="1268760"/>
            <a:ext cx="2376264" cy="2196175"/>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51" name="Google Shape;151;p22"/>
          <p:cNvSpPr txBox="1">
            <a:spLocks noGrp="1"/>
          </p:cNvSpPr>
          <p:nvPr>
            <p:ph type="body" idx="1"/>
          </p:nvPr>
        </p:nvSpPr>
        <p:spPr bwMode="auto">
          <a:xfrm>
            <a:off x="6188833" y="1118233"/>
            <a:ext cx="5450800" cy="54104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buClr>
                <a:schemeClr val="dk1"/>
              </a:buClr>
              <a:buSzPts val="2590"/>
              <a:buNone/>
              <a:defRPr/>
            </a:pPr>
            <a:r>
              <a:rPr lang="en-US" sz="3400" b="1" dirty="0" err="1"/>
              <a:t>pyOpenMS</a:t>
            </a:r>
            <a:r>
              <a:rPr lang="en-US" sz="3400" b="1" dirty="0"/>
              <a:t>:</a:t>
            </a:r>
            <a:endParaRPr sz="3400" b="1" dirty="0"/>
          </a:p>
          <a:p>
            <a:pPr marL="0" indent="0">
              <a:buSzPts val="2400"/>
              <a:buNone/>
              <a:defRPr/>
            </a:pPr>
            <a:endParaRPr lang="en-US" sz="2800" dirty="0"/>
          </a:p>
          <a:p>
            <a:pPr>
              <a:buSzPts val="2400"/>
              <a:defRPr/>
            </a:pPr>
            <a:r>
              <a:rPr lang="en-US" sz="2800" dirty="0"/>
              <a:t>Wraps OpenMS</a:t>
            </a:r>
          </a:p>
          <a:p>
            <a:pPr>
              <a:buSzPts val="2400"/>
              <a:defRPr/>
            </a:pPr>
            <a:r>
              <a:rPr lang="en-US" sz="2800" dirty="0"/>
              <a:t>Interactive scripting </a:t>
            </a:r>
          </a:p>
          <a:p>
            <a:pPr>
              <a:buSzPts val="2400"/>
              <a:defRPr/>
            </a:pPr>
            <a:r>
              <a:rPr lang="en-US" sz="2800" dirty="0"/>
              <a:t>Easy to learn</a:t>
            </a:r>
          </a:p>
          <a:p>
            <a:pPr>
              <a:buSzPts val="2400"/>
              <a:defRPr/>
            </a:pPr>
            <a:r>
              <a:rPr lang="en-US" sz="2800" dirty="0"/>
              <a:t>Dependencies easy to install</a:t>
            </a:r>
            <a:endParaRPr sz="2800" dirty="0"/>
          </a:p>
        </p:txBody>
      </p:sp>
      <p:sp>
        <p:nvSpPr>
          <p:cNvPr id="152" name="Google Shape;152;p22"/>
          <p:cNvSpPr txBox="1">
            <a:spLocks noGrp="1"/>
          </p:cNvSpPr>
          <p:nvPr>
            <p:ph type="title"/>
          </p:nvPr>
        </p:nvSpPr>
        <p:spPr bwMode="auto">
          <a:xfrm>
            <a:off x="203200" y="76200"/>
            <a:ext cx="8940800" cy="686000"/>
          </a:xfrm>
          <a:prstGeom prst="rect">
            <a:avLst/>
          </a:prstGeom>
        </p:spPr>
        <p:txBody>
          <a:bodyPr spcFirstLastPara="1" vert="horz" wrap="square" lIns="121900" tIns="60933" rIns="121900" bIns="60933" numCol="1" anchor="ctr" anchorCtr="0" compatLnSpc="1">
            <a:prstTxWarp prst="textNoShape">
              <a:avLst/>
            </a:prstTxWarp>
            <a:noAutofit/>
          </a:bodyPr>
          <a:lstStyle/>
          <a:p>
            <a:pPr>
              <a:buClr>
                <a:schemeClr val="dk1"/>
              </a:buClr>
              <a:buSzPts val="1100"/>
              <a:defRPr/>
            </a:pPr>
            <a:r>
              <a:rPr lang="en-US" dirty="0">
                <a:solidFill>
                  <a:schemeClr val="dk1"/>
                </a:solidFill>
              </a:rPr>
              <a:t>Scripting with OpenMS: </a:t>
            </a:r>
            <a:r>
              <a:rPr lang="en-US" dirty="0" err="1">
                <a:solidFill>
                  <a:schemeClr val="dk1"/>
                </a:solidFill>
              </a:rPr>
              <a:t>pyOpenMS</a:t>
            </a:r>
            <a:endParaRPr dirty="0"/>
          </a:p>
        </p:txBody>
      </p:sp>
      <p:sp>
        <p:nvSpPr>
          <p:cNvPr id="153" name="Google Shape;153;p22"/>
          <p:cNvSpPr txBox="1">
            <a:spLocks noGrp="1"/>
          </p:cNvSpPr>
          <p:nvPr>
            <p:ph type="body" idx="1"/>
          </p:nvPr>
        </p:nvSpPr>
        <p:spPr bwMode="auto">
          <a:xfrm>
            <a:off x="203200" y="990600"/>
            <a:ext cx="5450800" cy="54104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buNone/>
              <a:defRPr/>
            </a:pPr>
            <a:r>
              <a:rPr lang="en-US" sz="3733" b="1" i="1" dirty="0"/>
              <a:t>OpenMS: </a:t>
            </a:r>
            <a:endParaRPr sz="3200" dirty="0"/>
          </a:p>
          <a:p>
            <a:pPr marL="84665" indent="0">
              <a:buSzPts val="2600"/>
              <a:buNone/>
              <a:defRPr/>
            </a:pPr>
            <a:endParaRPr lang="en-US" sz="2800" dirty="0"/>
          </a:p>
          <a:p>
            <a:pPr marL="541865" indent="-457200">
              <a:buSzPts val="2600"/>
              <a:defRPr/>
            </a:pPr>
            <a:r>
              <a:rPr lang="en-US" sz="2800" dirty="0"/>
              <a:t>Compiled language (fast!)</a:t>
            </a:r>
          </a:p>
          <a:p>
            <a:pPr marL="541865" indent="-457200">
              <a:buSzPts val="2600"/>
              <a:defRPr/>
            </a:pPr>
            <a:r>
              <a:rPr lang="en-US" sz="2800" dirty="0"/>
              <a:t>Nontrivial to learn </a:t>
            </a:r>
          </a:p>
          <a:p>
            <a:pPr marL="541865" indent="-457200">
              <a:buSzPts val="2600"/>
              <a:defRPr/>
            </a:pPr>
            <a:r>
              <a:rPr lang="en-US" sz="2800" dirty="0"/>
              <a:t>Verbose syntax</a:t>
            </a:r>
          </a:p>
          <a:p>
            <a:pPr marL="541865" indent="-457200">
              <a:buSzPts val="2600"/>
              <a:defRPr/>
            </a:pPr>
            <a:r>
              <a:rPr lang="en-US" sz="2800" dirty="0"/>
              <a:t>Memory management</a:t>
            </a:r>
          </a:p>
          <a:p>
            <a:pPr marL="541865" indent="-457200">
              <a:buSzPts val="2600"/>
              <a:defRPr/>
            </a:pPr>
            <a:r>
              <a:rPr lang="en-US" sz="2800" dirty="0"/>
              <a:t>Dependencies</a:t>
            </a:r>
            <a:br>
              <a:rPr lang="en-US" sz="2800" dirty="0"/>
            </a:br>
            <a:r>
              <a:rPr lang="en-US" sz="2400" dirty="0"/>
              <a:t>(challenging for developers, easy for users)</a:t>
            </a:r>
            <a:endParaRPr sz="1400" dirty="0"/>
          </a:p>
          <a:p>
            <a:pPr marL="0" indent="0">
              <a:buNone/>
              <a:defRPr/>
            </a:pPr>
            <a:endParaRPr dirty="0"/>
          </a:p>
        </p:txBody>
      </p:sp>
      <p:pic>
        <p:nvPicPr>
          <p:cNvPr id="154" name="Google Shape;154;p22"/>
          <p:cNvPicPr/>
          <p:nvPr/>
        </p:nvPicPr>
        <p:blipFill>
          <a:blip r:embed="rId3">
            <a:alphaModFix/>
          </a:blip>
          <a:stretch/>
        </p:blipFill>
        <p:spPr bwMode="auto">
          <a:xfrm>
            <a:off x="8501869" y="1216934"/>
            <a:ext cx="1790648" cy="528900"/>
          </a:xfrm>
          <a:prstGeom prst="rect">
            <a:avLst/>
          </a:prstGeom>
          <a:noFill/>
          <a:ln>
            <a:noFill/>
          </a:ln>
        </p:spPr>
      </p:pic>
      <p:pic>
        <p:nvPicPr>
          <p:cNvPr id="155" name="Google Shape;155;p22"/>
          <p:cNvPicPr/>
          <p:nvPr/>
        </p:nvPicPr>
        <p:blipFill>
          <a:blip r:embed="rId4">
            <a:alphaModFix/>
          </a:blip>
          <a:stretch/>
        </p:blipFill>
        <p:spPr bwMode="auto">
          <a:xfrm>
            <a:off x="2275068" y="990591"/>
            <a:ext cx="609777" cy="686000"/>
          </a:xfrm>
          <a:prstGeom prst="rect">
            <a:avLst/>
          </a:prstGeom>
          <a:noFill/>
          <a:ln>
            <a:noFill/>
          </a:ln>
        </p:spPr>
      </p:pic>
      <p:pic>
        <p:nvPicPr>
          <p:cNvPr id="7" name="Google Shape;281;p38"/>
          <p:cNvPicPr/>
          <p:nvPr/>
        </p:nvPicPr>
        <p:blipFill>
          <a:blip r:embed="rId5">
            <a:alphaModFix/>
          </a:blip>
          <a:stretch/>
        </p:blipFill>
        <p:spPr bwMode="auto">
          <a:xfrm>
            <a:off x="6385998" y="5388149"/>
            <a:ext cx="1634113" cy="1225600"/>
          </a:xfrm>
          <a:prstGeom prst="rect">
            <a:avLst/>
          </a:prstGeom>
          <a:noFill/>
          <a:ln>
            <a:noFill/>
          </a:ln>
        </p:spPr>
      </p:pic>
      <p:pic>
        <p:nvPicPr>
          <p:cNvPr id="8" name="Google Shape;282;p38"/>
          <p:cNvPicPr/>
          <p:nvPr/>
        </p:nvPicPr>
        <p:blipFill>
          <a:blip r:embed="rId6">
            <a:alphaModFix/>
          </a:blip>
          <a:stretch/>
        </p:blipFill>
        <p:spPr bwMode="auto">
          <a:xfrm>
            <a:off x="8110696" y="5600901"/>
            <a:ext cx="1600200" cy="800100"/>
          </a:xfrm>
          <a:prstGeom prst="rect">
            <a:avLst/>
          </a:prstGeom>
          <a:noFill/>
          <a:ln>
            <a:noFill/>
          </a:ln>
        </p:spPr>
      </p:pic>
      <p:pic>
        <p:nvPicPr>
          <p:cNvPr id="9" name="Google Shape;280;p38"/>
          <p:cNvPicPr/>
          <p:nvPr/>
        </p:nvPicPr>
        <p:blipFill>
          <a:blip r:embed="rId7">
            <a:alphaModFix/>
          </a:blip>
          <a:stretch/>
        </p:blipFill>
        <p:spPr bwMode="auto">
          <a:xfrm>
            <a:off x="9801482" y="5555525"/>
            <a:ext cx="1928737" cy="1087600"/>
          </a:xfrm>
          <a:prstGeom prst="rect">
            <a:avLst/>
          </a:prstGeom>
          <a:noFill/>
          <a:ln>
            <a:noFill/>
          </a:ln>
        </p:spPr>
      </p:pic>
      <p:sp>
        <p:nvSpPr>
          <p:cNvPr id="10" name="TextBox 9">
            <a:extLst>
              <a:ext uri="{FF2B5EF4-FFF2-40B4-BE49-F238E27FC236}">
                <a16:creationId xmlns:a16="http://schemas.microsoft.com/office/drawing/2014/main" id="{F289457B-BB70-E045-9467-6BB7690BEAE5}"/>
              </a:ext>
            </a:extLst>
          </p:cNvPr>
          <p:cNvSpPr txBox="1"/>
          <p:nvPr/>
        </p:nvSpPr>
        <p:spPr bwMode="auto">
          <a:xfrm>
            <a:off x="0" y="6516052"/>
            <a:ext cx="441146" cy="369332"/>
          </a:xfrm>
          <a:prstGeom prst="rect">
            <a:avLst/>
          </a:prstGeom>
          <a:noFill/>
        </p:spPr>
        <p:txBody>
          <a:bodyPr wrap="none" rtlCol="0">
            <a:spAutoFit/>
          </a:bodyPr>
          <a:lstStyle/>
          <a:p>
            <a:r>
              <a:rPr lang="en-DK" dirty="0"/>
              <a:t>10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D7585-1780-5248-BE0B-431DF38829F4}"/>
              </a:ext>
            </a:extLst>
          </p:cNvPr>
          <p:cNvSpPr>
            <a:spLocks noGrp="1"/>
          </p:cNvSpPr>
          <p:nvPr>
            <p:ph type="title"/>
          </p:nvPr>
        </p:nvSpPr>
        <p:spPr/>
        <p:txBody>
          <a:bodyPr/>
          <a:lstStyle/>
          <a:p>
            <a:r>
              <a:rPr lang="en-DK" dirty="0"/>
              <a:t>Brief intermission..</a:t>
            </a:r>
          </a:p>
        </p:txBody>
      </p:sp>
      <p:sp>
        <p:nvSpPr>
          <p:cNvPr id="3" name="Content Placeholder 2">
            <a:extLst>
              <a:ext uri="{FF2B5EF4-FFF2-40B4-BE49-F238E27FC236}">
                <a16:creationId xmlns:a16="http://schemas.microsoft.com/office/drawing/2014/main" id="{BA7856A2-C0BD-784F-AF91-B4A72FCDA22D}"/>
              </a:ext>
            </a:extLst>
          </p:cNvPr>
          <p:cNvSpPr>
            <a:spLocks noGrp="1"/>
          </p:cNvSpPr>
          <p:nvPr>
            <p:ph idx="1"/>
          </p:nvPr>
        </p:nvSpPr>
        <p:spPr/>
        <p:txBody>
          <a:bodyPr/>
          <a:lstStyle/>
          <a:p>
            <a:r>
              <a:rPr lang="en-GB" dirty="0">
                <a:hlinkClick r:id="rId4"/>
              </a:rPr>
              <a:t>https://github.com/axelwalter/pyopenms-workshop</a:t>
            </a:r>
            <a:endParaRPr lang="en-GB" dirty="0"/>
          </a:p>
          <a:p>
            <a:endParaRPr lang="en-GB" dirty="0"/>
          </a:p>
          <a:p>
            <a:r>
              <a:rPr lang="en-GB" dirty="0"/>
              <a:t>Click on the </a:t>
            </a:r>
            <a:endParaRPr lang="en-DK" dirty="0"/>
          </a:p>
        </p:txBody>
      </p:sp>
      <p:sp>
        <p:nvSpPr>
          <p:cNvPr id="4" name="Slide Number Placeholder 3">
            <a:extLst>
              <a:ext uri="{FF2B5EF4-FFF2-40B4-BE49-F238E27FC236}">
                <a16:creationId xmlns:a16="http://schemas.microsoft.com/office/drawing/2014/main" id="{B9C16C7D-9947-6843-AD2E-AF8786F166D0}"/>
              </a:ext>
            </a:extLst>
          </p:cNvPr>
          <p:cNvSpPr>
            <a:spLocks noGrp="1"/>
          </p:cNvSpPr>
          <p:nvPr>
            <p:ph type="sldNum" sz="quarter" idx="12"/>
          </p:nvPr>
        </p:nvSpPr>
        <p:spPr/>
        <p:txBody>
          <a:bodyPr/>
          <a:lstStyle/>
          <a:p>
            <a:pPr>
              <a:defRPr/>
            </a:pPr>
            <a:endParaRPr lang="en-DK" dirty="0"/>
          </a:p>
        </p:txBody>
      </p:sp>
      <p:pic>
        <p:nvPicPr>
          <p:cNvPr id="1026" name="Picture 2" descr="Integrating Binder and Stencila – the building blocks to increased open  communication and transparency | Labs | eLife">
            <a:extLst>
              <a:ext uri="{FF2B5EF4-FFF2-40B4-BE49-F238E27FC236}">
                <a16:creationId xmlns:a16="http://schemas.microsoft.com/office/drawing/2014/main" id="{4CBC6E7E-607F-3B4D-9B34-E340888A2D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6338" b="27570"/>
          <a:stretch/>
        </p:blipFill>
        <p:spPr bwMode="auto">
          <a:xfrm>
            <a:off x="3215680" y="1556792"/>
            <a:ext cx="1939330"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64282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9D19-19E6-9C40-9371-E43F94BFFCD0}"/>
              </a:ext>
            </a:extLst>
          </p:cNvPr>
          <p:cNvSpPr>
            <a:spLocks noGrp="1"/>
          </p:cNvSpPr>
          <p:nvPr>
            <p:ph type="title"/>
          </p:nvPr>
        </p:nvSpPr>
        <p:spPr>
          <a:xfrm>
            <a:off x="983432" y="391470"/>
            <a:ext cx="10009112" cy="437873"/>
          </a:xfrm>
        </p:spPr>
        <p:txBody>
          <a:bodyPr/>
          <a:lstStyle/>
          <a:p>
            <a:pPr algn="r"/>
            <a:r>
              <a:rPr lang="en-DK" dirty="0"/>
              <a:t>Metabolomics</a:t>
            </a:r>
            <a:r>
              <a:rPr lang="en-DK" b="0" dirty="0"/>
              <a:t> </a:t>
            </a:r>
            <a:r>
              <a:rPr lang="en-DK" dirty="0"/>
              <a:t>for Specialized Metabolites, Ph.D. (Efi) </a:t>
            </a:r>
          </a:p>
        </p:txBody>
      </p:sp>
      <p:sp>
        <p:nvSpPr>
          <p:cNvPr id="4" name="Slide Number Placeholder 3">
            <a:extLst>
              <a:ext uri="{FF2B5EF4-FFF2-40B4-BE49-F238E27FC236}">
                <a16:creationId xmlns:a16="http://schemas.microsoft.com/office/drawing/2014/main" id="{3D739736-7EAC-1848-9A3D-EA660AC8642B}"/>
              </a:ext>
            </a:extLst>
          </p:cNvPr>
          <p:cNvSpPr>
            <a:spLocks noGrp="1"/>
          </p:cNvSpPr>
          <p:nvPr>
            <p:ph type="sldNum" sz="quarter" idx="12"/>
          </p:nvPr>
        </p:nvSpPr>
        <p:spPr/>
        <p:txBody>
          <a:bodyPr/>
          <a:lstStyle/>
          <a:p>
            <a:endParaRPr lang="en-DK" dirty="0"/>
          </a:p>
        </p:txBody>
      </p:sp>
      <p:pic>
        <p:nvPicPr>
          <p:cNvPr id="3" name="Picture 2">
            <a:extLst>
              <a:ext uri="{FF2B5EF4-FFF2-40B4-BE49-F238E27FC236}">
                <a16:creationId xmlns:a16="http://schemas.microsoft.com/office/drawing/2014/main" id="{D3313C44-156E-CD48-B92D-AE8DB1D7258A}"/>
              </a:ext>
            </a:extLst>
          </p:cNvPr>
          <p:cNvPicPr>
            <a:picLocks noChangeAspect="1"/>
          </p:cNvPicPr>
          <p:nvPr/>
        </p:nvPicPr>
        <p:blipFill rotWithShape="1">
          <a:blip r:embed="rId3"/>
          <a:srcRect r="37592" b="61115"/>
          <a:stretch/>
        </p:blipFill>
        <p:spPr>
          <a:xfrm>
            <a:off x="1415480" y="1412776"/>
            <a:ext cx="7560840" cy="2680668"/>
          </a:xfrm>
          <a:prstGeom prst="rect">
            <a:avLst/>
          </a:prstGeom>
        </p:spPr>
      </p:pic>
      <p:cxnSp>
        <p:nvCxnSpPr>
          <p:cNvPr id="8" name="Straight Arrow Connector 7">
            <a:extLst>
              <a:ext uri="{FF2B5EF4-FFF2-40B4-BE49-F238E27FC236}">
                <a16:creationId xmlns:a16="http://schemas.microsoft.com/office/drawing/2014/main" id="{790558B0-3A8B-264D-9480-6D71C526AB62}"/>
              </a:ext>
            </a:extLst>
          </p:cNvPr>
          <p:cNvCxnSpPr/>
          <p:nvPr/>
        </p:nvCxnSpPr>
        <p:spPr bwMode="auto">
          <a:xfrm>
            <a:off x="8976320" y="2708920"/>
            <a:ext cx="504056" cy="0"/>
          </a:xfrm>
          <a:prstGeom prst="straightConnector1">
            <a:avLst/>
          </a:prstGeom>
          <a:solidFill>
            <a:schemeClr val="accent1"/>
          </a:solidFill>
          <a:ln w="9525" cap="flat" cmpd="sng" algn="ctr">
            <a:solidFill>
              <a:schemeClr val="tx1"/>
            </a:solidFill>
            <a:prstDash val="solid"/>
            <a:miter lim="800000"/>
            <a:headEnd type="none" w="med" len="med"/>
            <a:tailEnd type="triangle"/>
          </a:ln>
        </p:spPr>
      </p:cxnSp>
      <p:pic>
        <p:nvPicPr>
          <p:cNvPr id="11" name="Picture 10" descr="A child looking at the camera&#10;&#10;Description automatically generated with medium confidence">
            <a:extLst>
              <a:ext uri="{FF2B5EF4-FFF2-40B4-BE49-F238E27FC236}">
                <a16:creationId xmlns:a16="http://schemas.microsoft.com/office/drawing/2014/main" id="{532AC0B6-2E07-F54A-AA3E-39953C8657CA}"/>
              </a:ext>
            </a:extLst>
          </p:cNvPr>
          <p:cNvPicPr>
            <a:picLocks noChangeAspect="1"/>
          </p:cNvPicPr>
          <p:nvPr/>
        </p:nvPicPr>
        <p:blipFill>
          <a:blip r:embed="rId4"/>
          <a:stretch>
            <a:fillRect/>
          </a:stretch>
        </p:blipFill>
        <p:spPr>
          <a:xfrm>
            <a:off x="9656320" y="1730767"/>
            <a:ext cx="1774041" cy="1956305"/>
          </a:xfrm>
          <a:prstGeom prst="rect">
            <a:avLst/>
          </a:prstGeom>
        </p:spPr>
      </p:pic>
      <p:pic>
        <p:nvPicPr>
          <p:cNvPr id="6" name="Graphic 5" descr="Question Mark with solid fill">
            <a:extLst>
              <a:ext uri="{FF2B5EF4-FFF2-40B4-BE49-F238E27FC236}">
                <a16:creationId xmlns:a16="http://schemas.microsoft.com/office/drawing/2014/main" id="{4A63FCCC-62CC-A140-A6EC-C1035D007D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91905" y="1397158"/>
            <a:ext cx="914400" cy="914400"/>
          </a:xfrm>
          <a:prstGeom prst="rect">
            <a:avLst/>
          </a:prstGeom>
        </p:spPr>
      </p:pic>
    </p:spTree>
    <p:extLst>
      <p:ext uri="{BB962C8B-B14F-4D97-AF65-F5344CB8AC3E}">
        <p14:creationId xmlns:p14="http://schemas.microsoft.com/office/powerpoint/2010/main" val="76450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48771C-E82C-C24A-80F8-54EE9E40A535}"/>
              </a:ext>
            </a:extLst>
          </p:cNvPr>
          <p:cNvPicPr>
            <a:picLocks noChangeAspect="1"/>
          </p:cNvPicPr>
          <p:nvPr/>
        </p:nvPicPr>
        <p:blipFill>
          <a:blip r:embed="rId3"/>
          <a:stretch>
            <a:fillRect/>
          </a:stretch>
        </p:blipFill>
        <p:spPr>
          <a:xfrm>
            <a:off x="1317170" y="507257"/>
            <a:ext cx="10555039" cy="6006067"/>
          </a:xfrm>
          <a:prstGeom prst="rect">
            <a:avLst/>
          </a:prstGeom>
        </p:spPr>
      </p:pic>
      <p:sp>
        <p:nvSpPr>
          <p:cNvPr id="4" name="Slide Number Placeholder 3">
            <a:extLst>
              <a:ext uri="{FF2B5EF4-FFF2-40B4-BE49-F238E27FC236}">
                <a16:creationId xmlns:a16="http://schemas.microsoft.com/office/drawing/2014/main" id="{3D739736-7EAC-1848-9A3D-EA660AC8642B}"/>
              </a:ext>
            </a:extLst>
          </p:cNvPr>
          <p:cNvSpPr>
            <a:spLocks noGrp="1"/>
          </p:cNvSpPr>
          <p:nvPr>
            <p:ph type="sldNum" sz="quarter" idx="12"/>
          </p:nvPr>
        </p:nvSpPr>
        <p:spPr/>
        <p:txBody>
          <a:bodyPr/>
          <a:lstStyle/>
          <a:p>
            <a:endParaRPr lang="en-DK" dirty="0"/>
          </a:p>
        </p:txBody>
      </p:sp>
      <p:sp>
        <p:nvSpPr>
          <p:cNvPr id="7" name="TextBox 6">
            <a:extLst>
              <a:ext uri="{FF2B5EF4-FFF2-40B4-BE49-F238E27FC236}">
                <a16:creationId xmlns:a16="http://schemas.microsoft.com/office/drawing/2014/main" id="{8E3BBC6B-3251-C740-8FF7-9D7D069120AD}"/>
              </a:ext>
            </a:extLst>
          </p:cNvPr>
          <p:cNvSpPr txBox="1"/>
          <p:nvPr/>
        </p:nvSpPr>
        <p:spPr>
          <a:xfrm>
            <a:off x="18854" y="5729868"/>
            <a:ext cx="4975412" cy="789960"/>
          </a:xfrm>
          <a:prstGeom prst="rect">
            <a:avLst/>
          </a:prstGeom>
          <a:noFill/>
        </p:spPr>
        <p:txBody>
          <a:bodyPr wrap="square" lIns="0" tIns="0" rIns="0" bIns="0" rtlCol="0">
            <a:spAutoFit/>
          </a:bodyPr>
          <a:lstStyle/>
          <a:p>
            <a:r>
              <a:rPr lang="en-GB" sz="600" dirty="0" err="1"/>
              <a:t>Röst</a:t>
            </a:r>
            <a:r>
              <a:rPr lang="en-GB" sz="600" dirty="0"/>
              <a:t>, H.L., </a:t>
            </a:r>
            <a:r>
              <a:rPr lang="en-GB" sz="600" dirty="0" err="1"/>
              <a:t>Sachsenberg</a:t>
            </a:r>
            <a:r>
              <a:rPr lang="en-GB" sz="600" dirty="0"/>
              <a:t>, T., </a:t>
            </a:r>
            <a:r>
              <a:rPr lang="en-GB" sz="600" dirty="0" err="1"/>
              <a:t>Aiche</a:t>
            </a:r>
            <a:r>
              <a:rPr lang="en-GB" sz="600" dirty="0"/>
              <a:t>, S., </a:t>
            </a:r>
            <a:r>
              <a:rPr lang="en-GB" sz="600" dirty="0" err="1"/>
              <a:t>Bielow</a:t>
            </a:r>
            <a:r>
              <a:rPr lang="en-GB" sz="600" dirty="0"/>
              <a:t>, C., Weisser, H., </a:t>
            </a:r>
            <a:r>
              <a:rPr lang="en-GB" sz="600" dirty="0" err="1"/>
              <a:t>Aicheler</a:t>
            </a:r>
            <a:r>
              <a:rPr lang="en-GB" sz="600" dirty="0"/>
              <a:t>, F., Andreotti, S., Ehrlich, H.-C., </a:t>
            </a:r>
            <a:r>
              <a:rPr lang="en-GB" sz="600" dirty="0" err="1"/>
              <a:t>Gutenbrunner</a:t>
            </a:r>
            <a:r>
              <a:rPr lang="en-GB" sz="600" dirty="0"/>
              <a:t>, P., </a:t>
            </a:r>
            <a:r>
              <a:rPr lang="en-GB" sz="600" dirty="0" err="1"/>
              <a:t>Kenar</a:t>
            </a:r>
            <a:r>
              <a:rPr lang="en-GB" sz="600" dirty="0"/>
              <a:t>, E., Liang, X., </a:t>
            </a:r>
            <a:r>
              <a:rPr lang="en-GB" sz="600" dirty="0" err="1"/>
              <a:t>Nahnsen</a:t>
            </a:r>
            <a:r>
              <a:rPr lang="en-GB" sz="600" dirty="0"/>
              <a:t>, S., </a:t>
            </a:r>
            <a:r>
              <a:rPr lang="en-GB" sz="600" dirty="0" err="1"/>
              <a:t>Nilse</a:t>
            </a:r>
            <a:r>
              <a:rPr lang="en-GB" sz="600" dirty="0"/>
              <a:t>, L., </a:t>
            </a:r>
            <a:r>
              <a:rPr lang="en-GB" sz="600" dirty="0" err="1"/>
              <a:t>Pfeuffer</a:t>
            </a:r>
            <a:r>
              <a:rPr lang="en-GB" sz="600" dirty="0"/>
              <a:t>, J., Rosenberger, G., Rurik, M., Schmitt, U., </a:t>
            </a:r>
            <a:r>
              <a:rPr lang="en-GB" sz="600" dirty="0" err="1"/>
              <a:t>Veit</a:t>
            </a:r>
            <a:r>
              <a:rPr lang="en-GB" sz="600" dirty="0"/>
              <a:t>, J., </a:t>
            </a:r>
            <a:r>
              <a:rPr lang="en-GB" sz="600" dirty="0" err="1"/>
              <a:t>Walzer</a:t>
            </a:r>
            <a:r>
              <a:rPr lang="en-GB" sz="600" dirty="0"/>
              <a:t>, M., </a:t>
            </a:r>
            <a:r>
              <a:rPr lang="en-GB" sz="600" dirty="0" err="1"/>
              <a:t>Wojnar</a:t>
            </a:r>
            <a:r>
              <a:rPr lang="en-GB" sz="600" dirty="0"/>
              <a:t>, D., Wolski, </a:t>
            </a:r>
            <a:r>
              <a:rPr lang="en-GB" sz="600" dirty="0" err="1"/>
              <a:t>W.E.,Schilling</a:t>
            </a:r>
            <a:r>
              <a:rPr lang="en-GB" sz="600" dirty="0"/>
              <a:t>, O., Choudhary, J.S., Malmström, L., </a:t>
            </a:r>
            <a:r>
              <a:rPr lang="en-GB" sz="600" dirty="0" err="1"/>
              <a:t>Aebersold</a:t>
            </a:r>
            <a:r>
              <a:rPr lang="en-GB" sz="600" dirty="0"/>
              <a:t>, R., Reinert, K., </a:t>
            </a:r>
            <a:r>
              <a:rPr lang="en-GB" sz="600" dirty="0" err="1"/>
              <a:t>Kohlbacher</a:t>
            </a:r>
            <a:r>
              <a:rPr lang="en-GB" sz="600" dirty="0"/>
              <a:t>, O. </a:t>
            </a:r>
            <a:r>
              <a:rPr lang="en-GB" sz="600" b="1" dirty="0" err="1"/>
              <a:t>OpenMS</a:t>
            </a:r>
            <a:r>
              <a:rPr lang="en-GB" sz="600" b="1" dirty="0"/>
              <a:t>: A flexible open-source software platform for mass spectrometry data analysis.</a:t>
            </a:r>
            <a:r>
              <a:rPr lang="en-GB" sz="600" dirty="0"/>
              <a:t> Nature Methods, vol. 13, 2016. </a:t>
            </a:r>
            <a:r>
              <a:rPr lang="en-GB" sz="600" dirty="0">
                <a:hlinkClick r:id="rId4"/>
              </a:rPr>
              <a:t>doi:10.1038/nmeth.3959</a:t>
            </a:r>
            <a:endParaRPr lang="en-GB" sz="600" dirty="0"/>
          </a:p>
          <a:p>
            <a:r>
              <a:rPr lang="en-GB" sz="600" dirty="0"/>
              <a:t>Kai </a:t>
            </a:r>
            <a:r>
              <a:rPr lang="en-GB" sz="600" dirty="0" err="1"/>
              <a:t>Dührkop</a:t>
            </a:r>
            <a:r>
              <a:rPr lang="en-GB" sz="600" dirty="0"/>
              <a:t>, Markus </a:t>
            </a:r>
            <a:r>
              <a:rPr lang="en-GB" sz="600" dirty="0" err="1"/>
              <a:t>Fleischauer</a:t>
            </a:r>
            <a:r>
              <a:rPr lang="en-GB" sz="600" dirty="0"/>
              <a:t>, Marcus Ludwig, Alexander A. </a:t>
            </a:r>
            <a:r>
              <a:rPr lang="en-GB" sz="600" dirty="0" err="1"/>
              <a:t>Aksenov</a:t>
            </a:r>
            <a:r>
              <a:rPr lang="en-GB" sz="600" dirty="0"/>
              <a:t>, Alexey V. </a:t>
            </a:r>
            <a:r>
              <a:rPr lang="en-GB" sz="600" dirty="0" err="1"/>
              <a:t>Melnik</a:t>
            </a:r>
            <a:r>
              <a:rPr lang="en-GB" sz="600" dirty="0"/>
              <a:t>, Marvin </a:t>
            </a:r>
            <a:r>
              <a:rPr lang="en-GB" sz="600" dirty="0" err="1"/>
              <a:t>Meusel</a:t>
            </a:r>
            <a:r>
              <a:rPr lang="en-GB" sz="600" dirty="0"/>
              <a:t>, Pieter C. </a:t>
            </a:r>
            <a:r>
              <a:rPr lang="en-GB" sz="600" dirty="0" err="1"/>
              <a:t>Dorrestein</a:t>
            </a:r>
            <a:r>
              <a:rPr lang="en-GB" sz="600" dirty="0"/>
              <a:t>, Juho </a:t>
            </a:r>
            <a:r>
              <a:rPr lang="en-GB" sz="600" dirty="0" err="1"/>
              <a:t>Rousu</a:t>
            </a:r>
            <a:r>
              <a:rPr lang="en-GB" sz="600" dirty="0"/>
              <a:t>, and Sebastian </a:t>
            </a:r>
            <a:r>
              <a:rPr lang="en-GB" sz="600" dirty="0" err="1"/>
              <a:t>Böcker</a:t>
            </a:r>
            <a:r>
              <a:rPr lang="en-GB" sz="600" dirty="0"/>
              <a:t>, </a:t>
            </a:r>
            <a:r>
              <a:rPr lang="en-GB" sz="600" b="1" dirty="0">
                <a:hlinkClick r:id="rId5"/>
              </a:rPr>
              <a:t>SIRIUS 4: Turning tandem mass spectra into metabolite structure information.</a:t>
            </a:r>
            <a:r>
              <a:rPr lang="en-GB" sz="600" b="1" dirty="0"/>
              <a:t> </a:t>
            </a:r>
            <a:r>
              <a:rPr lang="en-GB" sz="600" dirty="0"/>
              <a:t>Nature Methods 16, 299–302, 2019.</a:t>
            </a:r>
          </a:p>
          <a:p>
            <a:pPr>
              <a:spcBef>
                <a:spcPts val="432"/>
              </a:spcBef>
            </a:pPr>
            <a:r>
              <a:rPr lang="en-GB" sz="600" dirty="0" err="1"/>
              <a:t>Nothias</a:t>
            </a:r>
            <a:r>
              <a:rPr lang="en-GB" sz="600" dirty="0"/>
              <a:t>, L.-F., </a:t>
            </a:r>
            <a:r>
              <a:rPr lang="en-GB" sz="600" dirty="0" err="1"/>
              <a:t>Petras</a:t>
            </a:r>
            <a:r>
              <a:rPr lang="en-GB" sz="600" dirty="0"/>
              <a:t>, D., Schmid, R. et al.</a:t>
            </a:r>
            <a:r>
              <a:rPr lang="en-GB" sz="600" b="1" dirty="0"/>
              <a:t> </a:t>
            </a:r>
            <a:r>
              <a:rPr lang="en-GB" sz="600" b="1" dirty="0">
                <a:hlinkClick r:id="rId6">
                  <a:extLst>
                    <a:ext uri="{A12FA001-AC4F-418D-AE19-62706E023703}">
                      <ahyp:hlinkClr xmlns:ahyp="http://schemas.microsoft.com/office/drawing/2018/hyperlinkcolor" val="tx"/>
                    </a:ext>
                  </a:extLst>
                </a:hlinkClick>
              </a:rPr>
              <a:t>Feature-based molecular networking in the GNPS analysis environment</a:t>
            </a:r>
            <a:r>
              <a:rPr lang="en-GB" sz="600" dirty="0"/>
              <a:t>. Nat. Methods 17, 905–908 (2020).</a:t>
            </a:r>
            <a:endParaRPr lang="en-DK" sz="600" dirty="0"/>
          </a:p>
        </p:txBody>
      </p:sp>
      <p:sp>
        <p:nvSpPr>
          <p:cNvPr id="9" name="Title 1">
            <a:extLst>
              <a:ext uri="{FF2B5EF4-FFF2-40B4-BE49-F238E27FC236}">
                <a16:creationId xmlns:a16="http://schemas.microsoft.com/office/drawing/2014/main" id="{193EB71A-6D6A-4981-F949-7AD44CB715B6}"/>
              </a:ext>
            </a:extLst>
          </p:cNvPr>
          <p:cNvSpPr>
            <a:spLocks noGrp="1"/>
          </p:cNvSpPr>
          <p:nvPr>
            <p:ph type="title"/>
          </p:nvPr>
        </p:nvSpPr>
        <p:spPr>
          <a:xfrm>
            <a:off x="3348260" y="427941"/>
            <a:ext cx="9313586" cy="437873"/>
          </a:xfrm>
        </p:spPr>
        <p:txBody>
          <a:bodyPr/>
          <a:lstStyle/>
          <a:p>
            <a:pPr algn="r"/>
            <a:r>
              <a:rPr lang="en-DK" sz="2000" b="0" dirty="0"/>
              <a:t>pyOpenMS</a:t>
            </a:r>
            <a:r>
              <a:rPr lang="en-DK" sz="2400" dirty="0"/>
              <a:t> 	</a:t>
            </a:r>
          </a:p>
        </p:txBody>
      </p:sp>
      <p:pic>
        <p:nvPicPr>
          <p:cNvPr id="10" name="Picture 2" descr="SNAKeMAKE: Reproducible and Scalable Bioinformatic Workflows -  physalia-courses">
            <a:extLst>
              <a:ext uri="{FF2B5EF4-FFF2-40B4-BE49-F238E27FC236}">
                <a16:creationId xmlns:a16="http://schemas.microsoft.com/office/drawing/2014/main" id="{0E92769B-46DB-5465-A559-7E877B519D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82828" y="91144"/>
            <a:ext cx="778441" cy="43787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3C8498F9-8424-C722-2D35-C10934F951A7}"/>
              </a:ext>
            </a:extLst>
          </p:cNvPr>
          <p:cNvSpPr txBox="1">
            <a:spLocks/>
          </p:cNvSpPr>
          <p:nvPr/>
        </p:nvSpPr>
        <p:spPr bwMode="auto">
          <a:xfrm>
            <a:off x="1877827" y="111372"/>
            <a:ext cx="9313586" cy="437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16"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3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45"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61"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a:lstStyle>
          <a:p>
            <a:pPr algn="r"/>
            <a:r>
              <a:rPr lang="en-DK" b="0" kern="0" dirty="0"/>
              <a:t>UMETAFlow </a:t>
            </a:r>
          </a:p>
        </p:txBody>
      </p:sp>
    </p:spTree>
    <p:extLst>
      <p:ext uri="{BB962C8B-B14F-4D97-AF65-F5344CB8AC3E}">
        <p14:creationId xmlns:p14="http://schemas.microsoft.com/office/powerpoint/2010/main" val="414506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Title 1"/>
          <p:cNvSpPr>
            <a:spLocks noGrp="1"/>
          </p:cNvSpPr>
          <p:nvPr>
            <p:ph type="title"/>
          </p:nvPr>
        </p:nvSpPr>
        <p:spPr bwMode="auto">
          <a:xfrm>
            <a:off x="1415480" y="476672"/>
            <a:ext cx="10873208" cy="531345"/>
          </a:xfrm>
        </p:spPr>
        <p:txBody>
          <a:bodyPr wrap="square" anchor="b">
            <a:noAutofit/>
          </a:bodyPr>
          <a:lstStyle/>
          <a:p>
            <a:pPr>
              <a:lnSpc>
                <a:spcPct val="90000"/>
              </a:lnSpc>
              <a:defRPr/>
            </a:pPr>
            <a:r>
              <a:rPr lang="en-GB" sz="2800" dirty="0"/>
              <a:t>Pre-processing: </a:t>
            </a:r>
            <a:br>
              <a:rPr lang="en-GB" sz="2800" dirty="0"/>
            </a:br>
            <a:r>
              <a:rPr lang="en-GB" sz="2800" dirty="0"/>
              <a:t>From raw data to a table of metabolic features</a:t>
            </a:r>
          </a:p>
        </p:txBody>
      </p:sp>
      <p:pic>
        <p:nvPicPr>
          <p:cNvPr id="3" name="Picture 2">
            <a:extLst>
              <a:ext uri="{FF2B5EF4-FFF2-40B4-BE49-F238E27FC236}">
                <a16:creationId xmlns:a16="http://schemas.microsoft.com/office/drawing/2014/main" id="{F47BC5E0-2B5E-F54E-982B-EF402EB1863D}"/>
              </a:ext>
            </a:extLst>
          </p:cNvPr>
          <p:cNvPicPr>
            <a:picLocks noChangeAspect="1"/>
          </p:cNvPicPr>
          <p:nvPr/>
        </p:nvPicPr>
        <p:blipFill>
          <a:blip r:embed="rId3"/>
          <a:stretch>
            <a:fillRect/>
          </a:stretch>
        </p:blipFill>
        <p:spPr>
          <a:xfrm>
            <a:off x="0" y="1404919"/>
            <a:ext cx="12192000" cy="40481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5" name="Picture 4"/>
          <p:cNvPicPr>
            <a:picLocks noChangeAspect="1"/>
          </p:cNvPicPr>
          <p:nvPr/>
        </p:nvPicPr>
        <p:blipFill>
          <a:blip r:embed="rId3"/>
          <a:stretch/>
        </p:blipFill>
        <p:spPr bwMode="auto">
          <a:xfrm>
            <a:off x="1553695" y="1506977"/>
            <a:ext cx="6741268" cy="2101029"/>
          </a:xfrm>
          <a:prstGeom prst="rect">
            <a:avLst/>
          </a:prstGeom>
        </p:spPr>
      </p:pic>
      <p:pic>
        <p:nvPicPr>
          <p:cNvPr id="2050" name="Picture 2" descr="Overview slides about EMBL-EBI"/>
          <p:cNvPicPr>
            <a:picLocks noChangeAspect="1" noChangeArrowheads="1"/>
          </p:cNvPicPr>
          <p:nvPr/>
        </p:nvPicPr>
        <p:blipFill>
          <a:blip r:embed="rId4"/>
          <a:stretch/>
        </p:blipFill>
        <p:spPr bwMode="auto">
          <a:xfrm>
            <a:off x="4220221" y="3234152"/>
            <a:ext cx="920885" cy="469241"/>
          </a:xfrm>
          <a:prstGeom prst="rect">
            <a:avLst/>
          </a:prstGeom>
          <a:noFill/>
        </p:spPr>
      </p:pic>
      <p:sp>
        <p:nvSpPr>
          <p:cNvPr id="2" name="Title 1"/>
          <p:cNvSpPr>
            <a:spLocks noGrp="1"/>
          </p:cNvSpPr>
          <p:nvPr>
            <p:ph type="title"/>
          </p:nvPr>
        </p:nvSpPr>
        <p:spPr bwMode="auto">
          <a:xfrm>
            <a:off x="1439207" y="336840"/>
            <a:ext cx="9313586" cy="437873"/>
          </a:xfrm>
        </p:spPr>
        <p:txBody>
          <a:bodyPr/>
          <a:lstStyle/>
          <a:p>
            <a:pPr>
              <a:defRPr/>
            </a:pPr>
            <a:r>
              <a:rPr dirty="0"/>
              <a:t>Data conversion</a:t>
            </a:r>
          </a:p>
        </p:txBody>
      </p:sp>
      <p:sp>
        <p:nvSpPr>
          <p:cNvPr id="3" name="Content Placeholder 2"/>
          <p:cNvSpPr>
            <a:spLocks noGrp="1"/>
          </p:cNvSpPr>
          <p:nvPr>
            <p:ph idx="1"/>
          </p:nvPr>
        </p:nvSpPr>
        <p:spPr bwMode="auto">
          <a:xfrm>
            <a:off x="1774957" y="1398540"/>
            <a:ext cx="9313586" cy="4853365"/>
          </a:xfrm>
        </p:spPr>
        <p:txBody>
          <a:bodyPr/>
          <a:lstStyle/>
          <a:p>
            <a:pPr marL="0" indent="0">
              <a:buNone/>
              <a:defRPr/>
            </a:pPr>
            <a:r>
              <a:rPr lang="en-GB"/>
              <a:t>Vendor-format files to an </a:t>
            </a:r>
            <a:r>
              <a:rPr lang="en-GB" b="1"/>
              <a:t>open community-driven format </a:t>
            </a:r>
            <a:endParaRPr/>
          </a:p>
        </p:txBody>
      </p:sp>
      <p:pic>
        <p:nvPicPr>
          <p:cNvPr id="6" name="Picture 5"/>
          <p:cNvPicPr>
            <a:picLocks noChangeAspect="1"/>
          </p:cNvPicPr>
          <p:nvPr/>
        </p:nvPicPr>
        <p:blipFill>
          <a:blip r:embed="rId5"/>
          <a:stretch/>
        </p:blipFill>
        <p:spPr bwMode="auto">
          <a:xfrm>
            <a:off x="2492413" y="3998797"/>
            <a:ext cx="4863831" cy="2327091"/>
          </a:xfrm>
          <a:prstGeom prst="rect">
            <a:avLst/>
          </a:prstGeom>
        </p:spPr>
      </p:pic>
      <p:sp>
        <p:nvSpPr>
          <p:cNvPr id="7" name="TextBox 6"/>
          <p:cNvSpPr txBox="1"/>
          <p:nvPr/>
        </p:nvSpPr>
        <p:spPr bwMode="auto">
          <a:xfrm>
            <a:off x="3195490" y="4066278"/>
            <a:ext cx="905697" cy="215444"/>
          </a:xfrm>
          <a:prstGeom prst="rect">
            <a:avLst/>
          </a:prstGeom>
          <a:noFill/>
        </p:spPr>
        <p:txBody>
          <a:bodyPr wrap="none" lIns="0" tIns="0" rIns="0" bIns="0" rtlCol="0">
            <a:spAutoFit/>
          </a:bodyPr>
          <a:lstStyle/>
          <a:p>
            <a:pPr algn="l">
              <a:spcBef>
                <a:spcPts val="432"/>
              </a:spcBef>
              <a:defRPr/>
            </a:pPr>
            <a:r>
              <a:rPr lang="en-GB" sz="1400">
                <a:latin typeface="+mn-lt"/>
              </a:rPr>
              <a:t>P</a:t>
            </a:r>
            <a:r>
              <a:rPr sz="1400">
                <a:latin typeface="+mn-lt"/>
              </a:rPr>
              <a:t>rofile data</a:t>
            </a:r>
            <a:endParaRPr/>
          </a:p>
        </p:txBody>
      </p:sp>
      <p:sp>
        <p:nvSpPr>
          <p:cNvPr id="9" name="TextBox 8"/>
          <p:cNvSpPr txBox="1"/>
          <p:nvPr/>
        </p:nvSpPr>
        <p:spPr bwMode="auto">
          <a:xfrm>
            <a:off x="5784917" y="4066278"/>
            <a:ext cx="1074012" cy="215444"/>
          </a:xfrm>
          <a:prstGeom prst="rect">
            <a:avLst/>
          </a:prstGeom>
          <a:noFill/>
        </p:spPr>
        <p:txBody>
          <a:bodyPr wrap="none" lIns="0" tIns="0" rIns="0" bIns="0" rtlCol="0">
            <a:spAutoFit/>
          </a:bodyPr>
          <a:lstStyle/>
          <a:p>
            <a:pPr algn="l">
              <a:spcBef>
                <a:spcPts val="432"/>
              </a:spcBef>
              <a:defRPr/>
            </a:pPr>
            <a:r>
              <a:rPr lang="en-GB" sz="1400"/>
              <a:t>Centroid</a:t>
            </a:r>
            <a:r>
              <a:rPr sz="1400">
                <a:latin typeface="+mn-lt"/>
              </a:rPr>
              <a:t> data</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2602B-E8A5-5B44-A153-FD3D240361D4}"/>
              </a:ext>
            </a:extLst>
          </p:cNvPr>
          <p:cNvSpPr>
            <a:spLocks noGrp="1"/>
          </p:cNvSpPr>
          <p:nvPr>
            <p:ph type="title"/>
          </p:nvPr>
        </p:nvSpPr>
        <p:spPr>
          <a:xfrm>
            <a:off x="1559496" y="404664"/>
            <a:ext cx="9313586" cy="437873"/>
          </a:xfrm>
        </p:spPr>
        <p:txBody>
          <a:bodyPr/>
          <a:lstStyle/>
          <a:p>
            <a:r>
              <a:rPr lang="en-DK" dirty="0"/>
              <a:t>Raw mzML file</a:t>
            </a:r>
          </a:p>
        </p:txBody>
      </p:sp>
      <p:sp>
        <p:nvSpPr>
          <p:cNvPr id="4" name="Slide Number Placeholder 3">
            <a:extLst>
              <a:ext uri="{FF2B5EF4-FFF2-40B4-BE49-F238E27FC236}">
                <a16:creationId xmlns:a16="http://schemas.microsoft.com/office/drawing/2014/main" id="{6F096FE4-3327-EB42-99C7-EB78668AB63E}"/>
              </a:ext>
            </a:extLst>
          </p:cNvPr>
          <p:cNvSpPr>
            <a:spLocks noGrp="1"/>
          </p:cNvSpPr>
          <p:nvPr>
            <p:ph type="sldNum" sz="quarter" idx="12"/>
          </p:nvPr>
        </p:nvSpPr>
        <p:spPr/>
        <p:txBody>
          <a:bodyPr/>
          <a:lstStyle/>
          <a:p>
            <a:pPr>
              <a:defRPr/>
            </a:pPr>
            <a:endParaRPr lang="en-DK" dirty="0"/>
          </a:p>
        </p:txBody>
      </p:sp>
      <p:pic>
        <p:nvPicPr>
          <p:cNvPr id="5" name="Picture 4">
            <a:extLst>
              <a:ext uri="{FF2B5EF4-FFF2-40B4-BE49-F238E27FC236}">
                <a16:creationId xmlns:a16="http://schemas.microsoft.com/office/drawing/2014/main" id="{680C7FCF-50AB-034B-8D6B-B4322C33B58F}"/>
              </a:ext>
            </a:extLst>
          </p:cNvPr>
          <p:cNvPicPr>
            <a:picLocks noChangeAspect="1"/>
          </p:cNvPicPr>
          <p:nvPr/>
        </p:nvPicPr>
        <p:blipFill>
          <a:blip r:embed="rId2"/>
          <a:stretch>
            <a:fillRect/>
          </a:stretch>
        </p:blipFill>
        <p:spPr>
          <a:xfrm>
            <a:off x="2135560" y="1772816"/>
            <a:ext cx="5711034" cy="4382087"/>
          </a:xfrm>
          <a:prstGeom prst="rect">
            <a:avLst/>
          </a:prstGeom>
        </p:spPr>
      </p:pic>
    </p:spTree>
    <p:extLst>
      <p:ext uri="{BB962C8B-B14F-4D97-AF65-F5344CB8AC3E}">
        <p14:creationId xmlns:p14="http://schemas.microsoft.com/office/powerpoint/2010/main" val="538530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480235" y="378436"/>
            <a:ext cx="9313586" cy="437873"/>
          </a:xfrm>
        </p:spPr>
        <p:txBody>
          <a:bodyPr/>
          <a:lstStyle/>
          <a:p>
            <a:pPr>
              <a:defRPr/>
            </a:pPr>
            <a:r>
              <a:rPr lang="da-DK" dirty="0"/>
              <a:t>1. </a:t>
            </a:r>
            <a:r>
              <a:rPr dirty="0"/>
              <a:t>Mass trace detection</a:t>
            </a:r>
          </a:p>
        </p:txBody>
      </p:sp>
      <p:sp>
        <p:nvSpPr>
          <p:cNvPr id="3" name="Content Placeholder 2"/>
          <p:cNvSpPr>
            <a:spLocks noGrp="1"/>
          </p:cNvSpPr>
          <p:nvPr>
            <p:ph idx="1"/>
          </p:nvPr>
        </p:nvSpPr>
        <p:spPr bwMode="auto">
          <a:xfrm>
            <a:off x="259904" y="980728"/>
            <a:ext cx="10660632" cy="5127162"/>
          </a:xfrm>
        </p:spPr>
        <p:txBody>
          <a:bodyPr/>
          <a:lstStyle/>
          <a:p>
            <a:pPr marL="0" indent="0">
              <a:buNone/>
              <a:defRPr/>
            </a:pPr>
            <a:endParaRPr dirty="0"/>
          </a:p>
          <a:p>
            <a:pPr marL="0" indent="0">
              <a:buNone/>
              <a:defRPr/>
            </a:pPr>
            <a:r>
              <a:rPr lang="en-GB" dirty="0"/>
              <a:t>A mass trace extraction method that gathers peaks similar in </a:t>
            </a:r>
            <a:r>
              <a:rPr lang="en-GB" i="1" dirty="0"/>
              <a:t>m/z</a:t>
            </a:r>
            <a:r>
              <a:rPr lang="en-GB" dirty="0"/>
              <a:t> and moving along retention time.</a:t>
            </a:r>
          </a:p>
          <a:p>
            <a:pPr marL="342900" indent="-342900">
              <a:buAutoNum type="arabicPeriod"/>
              <a:defRPr/>
            </a:pPr>
            <a:endParaRPr lang="en-GB" dirty="0"/>
          </a:p>
        </p:txBody>
      </p:sp>
      <p:pic>
        <p:nvPicPr>
          <p:cNvPr id="5" name="Picture 4">
            <a:extLst>
              <a:ext uri="{FF2B5EF4-FFF2-40B4-BE49-F238E27FC236}">
                <a16:creationId xmlns:a16="http://schemas.microsoft.com/office/drawing/2014/main" id="{4E97F0DE-8360-F847-871C-ACA9485E5752}"/>
              </a:ext>
            </a:extLst>
          </p:cNvPr>
          <p:cNvPicPr>
            <a:picLocks noChangeAspect="1"/>
          </p:cNvPicPr>
          <p:nvPr/>
        </p:nvPicPr>
        <p:blipFill>
          <a:blip r:embed="rId3"/>
          <a:stretch>
            <a:fillRect/>
          </a:stretch>
        </p:blipFill>
        <p:spPr>
          <a:xfrm>
            <a:off x="2135560" y="1772816"/>
            <a:ext cx="5787470" cy="4390692"/>
          </a:xfrm>
          <a:prstGeom prst="rect">
            <a:avLst/>
          </a:prstGeom>
        </p:spPr>
      </p:pic>
      <p:pic>
        <p:nvPicPr>
          <p:cNvPr id="10" name="Picture 9">
            <a:extLst>
              <a:ext uri="{FF2B5EF4-FFF2-40B4-BE49-F238E27FC236}">
                <a16:creationId xmlns:a16="http://schemas.microsoft.com/office/drawing/2014/main" id="{C1BD6082-B140-3B41-B97C-FE51B2AA601F}"/>
              </a:ext>
            </a:extLst>
          </p:cNvPr>
          <p:cNvPicPr>
            <a:picLocks noChangeAspect="1"/>
          </p:cNvPicPr>
          <p:nvPr/>
        </p:nvPicPr>
        <p:blipFill>
          <a:blip r:embed="rId4"/>
          <a:stretch>
            <a:fillRect/>
          </a:stretch>
        </p:blipFill>
        <p:spPr>
          <a:xfrm>
            <a:off x="9028389" y="1484784"/>
            <a:ext cx="3390900" cy="1320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480235" y="378436"/>
            <a:ext cx="9313586" cy="437873"/>
          </a:xfrm>
        </p:spPr>
        <p:txBody>
          <a:bodyPr/>
          <a:lstStyle/>
          <a:p>
            <a:pPr>
              <a:defRPr/>
            </a:pPr>
            <a:r>
              <a:rPr lang="da-DK" dirty="0"/>
              <a:t>2. </a:t>
            </a:r>
            <a:r>
              <a:rPr dirty="0"/>
              <a:t>Elution peak detection</a:t>
            </a:r>
          </a:p>
        </p:txBody>
      </p:sp>
      <p:sp>
        <p:nvSpPr>
          <p:cNvPr id="3" name="Content Placeholder 2"/>
          <p:cNvSpPr>
            <a:spLocks noGrp="1"/>
          </p:cNvSpPr>
          <p:nvPr>
            <p:ph idx="1"/>
          </p:nvPr>
        </p:nvSpPr>
        <p:spPr bwMode="auto">
          <a:xfrm>
            <a:off x="259904" y="966134"/>
            <a:ext cx="9196612" cy="5127162"/>
          </a:xfrm>
        </p:spPr>
        <p:txBody>
          <a:bodyPr/>
          <a:lstStyle/>
          <a:p>
            <a:pPr marL="0" indent="0">
              <a:buNone/>
              <a:defRPr/>
            </a:pPr>
            <a:endParaRPr lang="en-GB" dirty="0"/>
          </a:p>
          <a:p>
            <a:pPr marL="0" indent="0">
              <a:buNone/>
              <a:defRPr/>
            </a:pPr>
            <a:r>
              <a:rPr lang="en-GB" dirty="0"/>
              <a:t>Extracts chromatographic peaks from a mass trace.</a:t>
            </a:r>
            <a:endParaRPr dirty="0"/>
          </a:p>
          <a:p>
            <a:pPr marL="342900" indent="-342900">
              <a:buAutoNum type="arabicPeriod"/>
              <a:defRPr/>
            </a:pPr>
            <a:endParaRPr lang="en-GB" dirty="0"/>
          </a:p>
        </p:txBody>
      </p:sp>
      <p:pic>
        <p:nvPicPr>
          <p:cNvPr id="11" name="Picture 10">
            <a:extLst>
              <a:ext uri="{FF2B5EF4-FFF2-40B4-BE49-F238E27FC236}">
                <a16:creationId xmlns:a16="http://schemas.microsoft.com/office/drawing/2014/main" id="{9F908078-570A-2543-A588-4D4073C92B36}"/>
              </a:ext>
            </a:extLst>
          </p:cNvPr>
          <p:cNvPicPr>
            <a:picLocks noChangeAspect="1"/>
          </p:cNvPicPr>
          <p:nvPr/>
        </p:nvPicPr>
        <p:blipFill>
          <a:blip r:embed="rId3"/>
          <a:stretch>
            <a:fillRect/>
          </a:stretch>
        </p:blipFill>
        <p:spPr bwMode="auto">
          <a:xfrm>
            <a:off x="2135560" y="1817707"/>
            <a:ext cx="5736570" cy="4347597"/>
          </a:xfrm>
          <a:prstGeom prst="rect">
            <a:avLst/>
          </a:prstGeom>
        </p:spPr>
      </p:pic>
      <p:pic>
        <p:nvPicPr>
          <p:cNvPr id="6" name="Picture 5">
            <a:extLst>
              <a:ext uri="{FF2B5EF4-FFF2-40B4-BE49-F238E27FC236}">
                <a16:creationId xmlns:a16="http://schemas.microsoft.com/office/drawing/2014/main" id="{E84AE5E8-1E3C-9745-8823-D086663D40D8}"/>
              </a:ext>
            </a:extLst>
          </p:cNvPr>
          <p:cNvPicPr>
            <a:picLocks noChangeAspect="1"/>
          </p:cNvPicPr>
          <p:nvPr/>
        </p:nvPicPr>
        <p:blipFill>
          <a:blip r:embed="rId4"/>
          <a:stretch>
            <a:fillRect/>
          </a:stretch>
        </p:blipFill>
        <p:spPr>
          <a:xfrm>
            <a:off x="8969920" y="1731888"/>
            <a:ext cx="3606800" cy="2489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pic>
        <p:nvPicPr>
          <p:cNvPr id="10" name="Picture 9">
            <a:extLst>
              <a:ext uri="{FF2B5EF4-FFF2-40B4-BE49-F238E27FC236}">
                <a16:creationId xmlns:a16="http://schemas.microsoft.com/office/drawing/2014/main" id="{29D6E41D-B402-2D42-B710-1FFB21FABCA2}"/>
              </a:ext>
            </a:extLst>
          </p:cNvPr>
          <p:cNvPicPr>
            <a:picLocks noChangeAspect="1"/>
          </p:cNvPicPr>
          <p:nvPr/>
        </p:nvPicPr>
        <p:blipFill>
          <a:blip r:embed="rId3"/>
          <a:stretch>
            <a:fillRect/>
          </a:stretch>
        </p:blipFill>
        <p:spPr>
          <a:xfrm>
            <a:off x="9048328" y="1652868"/>
            <a:ext cx="3159844" cy="5017832"/>
          </a:xfrm>
          <a:prstGeom prst="rect">
            <a:avLst/>
          </a:prstGeom>
        </p:spPr>
      </p:pic>
      <p:sp>
        <p:nvSpPr>
          <p:cNvPr id="2" name="Title 1"/>
          <p:cNvSpPr>
            <a:spLocks noGrp="1"/>
          </p:cNvSpPr>
          <p:nvPr>
            <p:ph type="title"/>
          </p:nvPr>
        </p:nvSpPr>
        <p:spPr bwMode="auto">
          <a:xfrm>
            <a:off x="1480235" y="378436"/>
            <a:ext cx="9313586" cy="437873"/>
          </a:xfrm>
        </p:spPr>
        <p:txBody>
          <a:bodyPr/>
          <a:lstStyle/>
          <a:p>
            <a:pPr>
              <a:defRPr/>
            </a:pPr>
            <a:r>
              <a:rPr lang="da-DK" dirty="0"/>
              <a:t>3. </a:t>
            </a:r>
            <a:r>
              <a:rPr dirty="0" err="1"/>
              <a:t>FeatureFinder</a:t>
            </a:r>
            <a:endParaRPr dirty="0"/>
          </a:p>
        </p:txBody>
      </p:sp>
      <p:sp>
        <p:nvSpPr>
          <p:cNvPr id="3" name="Content Placeholder 2"/>
          <p:cNvSpPr>
            <a:spLocks noGrp="1"/>
          </p:cNvSpPr>
          <p:nvPr>
            <p:ph idx="1"/>
          </p:nvPr>
        </p:nvSpPr>
        <p:spPr bwMode="auto">
          <a:xfrm>
            <a:off x="259904" y="966134"/>
            <a:ext cx="9196612" cy="5127162"/>
          </a:xfrm>
        </p:spPr>
        <p:txBody>
          <a:bodyPr/>
          <a:lstStyle/>
          <a:p>
            <a:pPr marL="0" indent="0">
              <a:buNone/>
              <a:defRPr/>
            </a:pPr>
            <a:endParaRPr dirty="0"/>
          </a:p>
          <a:p>
            <a:pPr marL="0" indent="0">
              <a:buNone/>
              <a:defRPr/>
            </a:pPr>
            <a:r>
              <a:rPr lang="en-GB" dirty="0"/>
              <a:t>Assembles metabolite features from singleton mass traces.</a:t>
            </a:r>
            <a:r>
              <a:rPr lang="en-GB" i="1" dirty="0"/>
              <a:t> </a:t>
            </a:r>
          </a:p>
          <a:p>
            <a:pPr marL="0" indent="0">
              <a:buNone/>
              <a:defRPr/>
            </a:pPr>
            <a:endParaRPr lang="en-GB" i="1" dirty="0"/>
          </a:p>
        </p:txBody>
      </p:sp>
      <p:pic>
        <p:nvPicPr>
          <p:cNvPr id="8" name="Picture 7">
            <a:extLst>
              <a:ext uri="{FF2B5EF4-FFF2-40B4-BE49-F238E27FC236}">
                <a16:creationId xmlns:a16="http://schemas.microsoft.com/office/drawing/2014/main" id="{6C70E3E5-E0E1-B14E-8BB5-45781820EE14}"/>
              </a:ext>
            </a:extLst>
          </p:cNvPr>
          <p:cNvPicPr>
            <a:picLocks noChangeAspect="1"/>
          </p:cNvPicPr>
          <p:nvPr/>
        </p:nvPicPr>
        <p:blipFill>
          <a:blip r:embed="rId4"/>
          <a:stretch>
            <a:fillRect/>
          </a:stretch>
        </p:blipFill>
        <p:spPr>
          <a:xfrm>
            <a:off x="2063578" y="1772816"/>
            <a:ext cx="6192662" cy="44389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49" name="Google Shape;49;p9"/>
          <p:cNvSpPr txBox="1">
            <a:spLocks noGrp="1"/>
          </p:cNvSpPr>
          <p:nvPr>
            <p:ph type="title"/>
          </p:nvPr>
        </p:nvSpPr>
        <p:spPr bwMode="auto">
          <a:xfrm>
            <a:off x="203200" y="76200"/>
            <a:ext cx="11785600" cy="685600"/>
          </a:xfrm>
          <a:prstGeom prst="rect">
            <a:avLst/>
          </a:prstGeom>
          <a:noFill/>
          <a:ln>
            <a:noFill/>
          </a:ln>
        </p:spPr>
        <p:txBody>
          <a:bodyPr spcFirstLastPara="1" vert="horz" wrap="square" lIns="121900" tIns="60933" rIns="121900" bIns="60933" numCol="1" anchor="ctr" anchorCtr="0" compatLnSpc="1">
            <a:prstTxWarp prst="textNoShape">
              <a:avLst/>
            </a:prstTxWarp>
            <a:noAutofit/>
          </a:bodyPr>
          <a:lstStyle/>
          <a:p>
            <a:pPr>
              <a:buSzPts val="1400"/>
              <a:defRPr/>
            </a:pPr>
            <a:r>
              <a:rPr lang="en-US" sz="3200" dirty="0"/>
              <a:t>Computational Metabolomics/Proteomics</a:t>
            </a:r>
            <a:endParaRPr sz="3200" dirty="0"/>
          </a:p>
        </p:txBody>
      </p:sp>
      <p:sp>
        <p:nvSpPr>
          <p:cNvPr id="50" name="Google Shape;50;p9"/>
          <p:cNvSpPr txBox="1">
            <a:spLocks noGrp="1"/>
          </p:cNvSpPr>
          <p:nvPr>
            <p:ph type="body" idx="1"/>
          </p:nvPr>
        </p:nvSpPr>
        <p:spPr bwMode="auto">
          <a:xfrm>
            <a:off x="203200" y="1371400"/>
            <a:ext cx="11785600" cy="5410400"/>
          </a:xfrm>
          <a:prstGeom prst="rect">
            <a:avLst/>
          </a:prstGeom>
          <a:noFill/>
          <a:ln>
            <a:noFill/>
          </a:ln>
        </p:spPr>
        <p:txBody>
          <a:bodyPr spcFirstLastPara="1" vert="horz" wrap="square" lIns="121900" tIns="60933" rIns="121900" bIns="60933" numCol="1" anchor="t" anchorCtr="0" compatLnSpc="1">
            <a:prstTxWarp prst="textNoShape">
              <a:avLst/>
            </a:prstTxWarp>
            <a:noAutofit/>
          </a:bodyPr>
          <a:lstStyle/>
          <a:p>
            <a:pPr marL="0" indent="0">
              <a:spcBef>
                <a:spcPts val="853"/>
              </a:spcBef>
              <a:buSzPts val="3200"/>
              <a:buNone/>
              <a:defRPr/>
            </a:pPr>
            <a:r>
              <a:rPr lang="en-US" sz="2400" dirty="0"/>
              <a:t>Hundreds of </a:t>
            </a:r>
            <a:r>
              <a:rPr lang="en-US" sz="2400" b="1" i="1" dirty="0"/>
              <a:t>experimental methods</a:t>
            </a:r>
            <a:r>
              <a:rPr lang="en-US" sz="2400" dirty="0"/>
              <a:t> and protocols</a:t>
            </a:r>
            <a:br>
              <a:rPr lang="en-US" sz="2400" dirty="0"/>
            </a:br>
            <a:endParaRPr lang="en-US" sz="2400" dirty="0"/>
          </a:p>
          <a:p>
            <a:pPr marL="0" indent="0">
              <a:spcBef>
                <a:spcPts val="853"/>
              </a:spcBef>
              <a:buSzPts val="3200"/>
              <a:buNone/>
              <a:defRPr/>
            </a:pPr>
            <a:r>
              <a:rPr lang="en-US" sz="2400" dirty="0"/>
              <a:t>Many </a:t>
            </a:r>
            <a:r>
              <a:rPr lang="en-US" sz="2400" b="1" i="1" dirty="0"/>
              <a:t>computational methods</a:t>
            </a:r>
            <a:r>
              <a:rPr lang="en-US" sz="2400" dirty="0"/>
              <a:t> for</a:t>
            </a:r>
            <a:endParaRPr sz="2400" dirty="0"/>
          </a:p>
          <a:p>
            <a:pPr marL="609585" indent="-558786">
              <a:spcBef>
                <a:spcPts val="853"/>
              </a:spcBef>
              <a:buSzPts val="3000"/>
              <a:defRPr/>
            </a:pPr>
            <a:r>
              <a:rPr lang="en-US" sz="2400" dirty="0"/>
              <a:t>Identification</a:t>
            </a:r>
            <a:endParaRPr sz="2400" dirty="0"/>
          </a:p>
          <a:p>
            <a:pPr marL="609585" indent="-558786">
              <a:buSzPts val="3000"/>
              <a:defRPr/>
            </a:pPr>
            <a:r>
              <a:rPr lang="en-US" sz="2400" dirty="0"/>
              <a:t>Quantification</a:t>
            </a:r>
            <a:endParaRPr sz="2400" dirty="0"/>
          </a:p>
          <a:p>
            <a:pPr marL="609585" indent="-558786">
              <a:buSzPts val="3000"/>
              <a:defRPr/>
            </a:pPr>
            <a:r>
              <a:rPr lang="en-US" sz="2400" dirty="0"/>
              <a:t>Statistical analysis</a:t>
            </a:r>
            <a:endParaRPr sz="2400" dirty="0"/>
          </a:p>
          <a:p>
            <a:pPr marL="0" indent="0">
              <a:spcBef>
                <a:spcPts val="853"/>
              </a:spcBef>
              <a:buSzPts val="3200"/>
              <a:buNone/>
              <a:defRPr/>
            </a:pPr>
            <a:r>
              <a:rPr lang="en-US" sz="2400" dirty="0"/>
              <a:t>often tailored to experimental method</a:t>
            </a:r>
            <a:br>
              <a:rPr lang="en-US" sz="2400" dirty="0"/>
            </a:br>
            <a:br>
              <a:rPr lang="en-US" sz="2400" dirty="0"/>
            </a:br>
            <a:r>
              <a:rPr lang="en-US" sz="2400" b="1" dirty="0"/>
              <a:t>Goal: Extraction of maximum biological knowledge</a:t>
            </a:r>
            <a:endParaRPr sz="2400" b="1" dirty="0"/>
          </a:p>
        </p:txBody>
      </p:sp>
      <p:sp>
        <p:nvSpPr>
          <p:cNvPr id="6" name="TextBox 5">
            <a:extLst>
              <a:ext uri="{FF2B5EF4-FFF2-40B4-BE49-F238E27FC236}">
                <a16:creationId xmlns:a16="http://schemas.microsoft.com/office/drawing/2014/main" id="{A00B8761-7C36-7F4D-98DD-411CE7AAEA9B}"/>
              </a:ext>
            </a:extLst>
          </p:cNvPr>
          <p:cNvSpPr txBox="1"/>
          <p:nvPr/>
        </p:nvSpPr>
        <p:spPr bwMode="auto">
          <a:xfrm>
            <a:off x="0" y="6516052"/>
            <a:ext cx="312906" cy="369332"/>
          </a:xfrm>
          <a:prstGeom prst="rect">
            <a:avLst/>
          </a:prstGeom>
          <a:noFill/>
        </p:spPr>
        <p:txBody>
          <a:bodyPr wrap="none" rtlCol="0">
            <a:spAutoFit/>
          </a:bodyPr>
          <a:lstStyle/>
          <a:p>
            <a:r>
              <a:rPr lang="en-DK" dirty="0"/>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Content Placeholder 2"/>
          <p:cNvSpPr>
            <a:spLocks noGrp="1"/>
          </p:cNvSpPr>
          <p:nvPr>
            <p:ph idx="1"/>
          </p:nvPr>
        </p:nvSpPr>
        <p:spPr bwMode="auto">
          <a:xfrm>
            <a:off x="263352" y="917403"/>
            <a:ext cx="10857930" cy="5256320"/>
          </a:xfrm>
        </p:spPr>
        <p:txBody>
          <a:bodyPr/>
          <a:lstStyle/>
          <a:p>
            <a:pPr marL="0" indent="0">
              <a:buFont typeface="+mj-lt"/>
              <a:buNone/>
              <a:defRPr/>
            </a:pPr>
            <a:endParaRPr dirty="0"/>
          </a:p>
          <a:p>
            <a:pPr marL="0" indent="0">
              <a:buFont typeface="+mj-lt"/>
              <a:buNone/>
              <a:defRPr/>
            </a:pPr>
            <a:r>
              <a:rPr dirty="0"/>
              <a:t>P</a:t>
            </a:r>
            <a:r>
              <a:rPr lang="en-GB" dirty="0" err="1"/>
              <a:t>erforms</a:t>
            </a:r>
            <a:r>
              <a:rPr lang="en-GB" dirty="0"/>
              <a:t> a linear retention time alignment, to correct for linear shifts in retention time. </a:t>
            </a:r>
          </a:p>
          <a:p>
            <a:pPr marL="0" indent="0">
              <a:buNone/>
              <a:defRPr/>
            </a:pPr>
            <a:endParaRPr dirty="0"/>
          </a:p>
        </p:txBody>
      </p:sp>
      <p:sp>
        <p:nvSpPr>
          <p:cNvPr id="10" name="Title 1"/>
          <p:cNvSpPr>
            <a:spLocks noGrp="1"/>
          </p:cNvSpPr>
          <p:nvPr>
            <p:ph type="title"/>
          </p:nvPr>
        </p:nvSpPr>
        <p:spPr bwMode="auto">
          <a:xfrm>
            <a:off x="1480235" y="378436"/>
            <a:ext cx="9313586" cy="437873"/>
          </a:xfrm>
        </p:spPr>
        <p:txBody>
          <a:bodyPr/>
          <a:lstStyle/>
          <a:p>
            <a:pPr>
              <a:defRPr/>
            </a:pPr>
            <a:r>
              <a:rPr lang="da-DK" dirty="0"/>
              <a:t>4. </a:t>
            </a:r>
            <a:r>
              <a:rPr dirty="0"/>
              <a:t>Map alignment</a:t>
            </a:r>
          </a:p>
        </p:txBody>
      </p:sp>
      <p:sp>
        <p:nvSpPr>
          <p:cNvPr id="532494491" name=" 532494490"/>
          <p:cNvSpPr/>
          <p:nvPr/>
        </p:nvSpPr>
        <p:spPr bwMode="auto">
          <a:xfrm>
            <a:off x="6089113" y="-444914"/>
            <a:ext cx="95828" cy="365795"/>
          </a:xfrm>
        </p:spPr>
        <p:txBody>
          <a:bodyPr rot="0" spcFirstLastPara="0" vertOverflow="overflow" horzOverflow="clip" vert="horz" wrap="square" lIns="91440" tIns="45720" rIns="91440" bIns="45720" numCol="1" spcCol="0" rtlCol="0" fromWordArt="0" anchor="t" anchorCtr="0" forceAA="0" compatLnSpc="1">
            <a:prstTxWarp prst="textNoShape">
              <a:avLst/>
            </a:prstTxWarp>
            <a:spAutoFit/>
          </a:bodyPr>
          <a:lstStyle/>
          <a:p>
            <a:pPr>
              <a:defRPr/>
            </a:pPr>
            <a:endParaRPr/>
          </a:p>
        </p:txBody>
      </p:sp>
      <p:pic>
        <p:nvPicPr>
          <p:cNvPr id="7" name="Picture 6">
            <a:extLst>
              <a:ext uri="{FF2B5EF4-FFF2-40B4-BE49-F238E27FC236}">
                <a16:creationId xmlns:a16="http://schemas.microsoft.com/office/drawing/2014/main" id="{EE78E0E9-8250-724C-950A-914D072938EA}"/>
              </a:ext>
            </a:extLst>
          </p:cNvPr>
          <p:cNvPicPr>
            <a:picLocks noChangeAspect="1"/>
          </p:cNvPicPr>
          <p:nvPr/>
        </p:nvPicPr>
        <p:blipFill>
          <a:blip r:embed="rId3"/>
          <a:stretch>
            <a:fillRect/>
          </a:stretch>
        </p:blipFill>
        <p:spPr>
          <a:xfrm>
            <a:off x="3359696" y="1467269"/>
            <a:ext cx="4464496" cy="5067806"/>
          </a:xfrm>
          <a:prstGeom prst="rect">
            <a:avLst/>
          </a:prstGeom>
        </p:spPr>
      </p:pic>
      <p:pic>
        <p:nvPicPr>
          <p:cNvPr id="8" name="Picture 7">
            <a:extLst>
              <a:ext uri="{FF2B5EF4-FFF2-40B4-BE49-F238E27FC236}">
                <a16:creationId xmlns:a16="http://schemas.microsoft.com/office/drawing/2014/main" id="{8DD31AC3-E16E-C24E-BB7E-DA7E04FC8500}"/>
              </a:ext>
            </a:extLst>
          </p:cNvPr>
          <p:cNvPicPr>
            <a:picLocks noChangeAspect="1"/>
          </p:cNvPicPr>
          <p:nvPr/>
        </p:nvPicPr>
        <p:blipFill>
          <a:blip r:embed="rId4"/>
          <a:stretch>
            <a:fillRect/>
          </a:stretch>
        </p:blipFill>
        <p:spPr>
          <a:xfrm>
            <a:off x="4646074" y="36876"/>
            <a:ext cx="4330246" cy="11168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Content Placeholder 2"/>
          <p:cNvSpPr>
            <a:spLocks noGrp="1"/>
          </p:cNvSpPr>
          <p:nvPr>
            <p:ph idx="1"/>
          </p:nvPr>
        </p:nvSpPr>
        <p:spPr bwMode="auto">
          <a:xfrm>
            <a:off x="141667" y="997428"/>
            <a:ext cx="5090237" cy="5454010"/>
          </a:xfrm>
        </p:spPr>
        <p:txBody>
          <a:bodyPr/>
          <a:lstStyle/>
          <a:p>
            <a:pPr marL="0" indent="0">
              <a:buFont typeface="+mj-lt"/>
              <a:buNone/>
              <a:defRPr/>
            </a:pPr>
            <a:endParaRPr sz="1600" dirty="0"/>
          </a:p>
          <a:p>
            <a:pPr marL="0" indent="0">
              <a:buFont typeface="+mj-lt"/>
              <a:buNone/>
              <a:defRPr/>
            </a:pPr>
            <a:endParaRPr lang="en-GB" sz="1600" dirty="0"/>
          </a:p>
          <a:p>
            <a:pPr marL="0" indent="0">
              <a:buFont typeface="+mj-lt"/>
              <a:buNone/>
              <a:defRPr/>
            </a:pPr>
            <a:r>
              <a:rPr lang="en-GB" sz="1600" dirty="0" err="1"/>
              <a:t>FeatureLinking</a:t>
            </a:r>
            <a:r>
              <a:rPr lang="en-GB" sz="1600" dirty="0"/>
              <a:t> clusters the feature information (from single files) into a </a:t>
            </a:r>
            <a:r>
              <a:rPr lang="en-GB" sz="1600" dirty="0" err="1"/>
              <a:t>ConsensusFeature</a:t>
            </a:r>
            <a:r>
              <a:rPr lang="en-GB" sz="1600" dirty="0"/>
              <a:t>, linking features from different files together, which have similar m/z and RT (MS1 level)</a:t>
            </a:r>
          </a:p>
          <a:p>
            <a:pPr marL="342900" indent="-342900">
              <a:buFont typeface="+mj-lt"/>
              <a:buAutoNum type="arabicPeriod"/>
              <a:defRPr/>
            </a:pPr>
            <a:endParaRPr lang="en-GB" sz="1600" dirty="0"/>
          </a:p>
          <a:p>
            <a:pPr marL="0" indent="0">
              <a:buNone/>
              <a:defRPr/>
            </a:pPr>
            <a:endParaRPr sz="1600" dirty="0"/>
          </a:p>
        </p:txBody>
      </p:sp>
      <p:sp>
        <p:nvSpPr>
          <p:cNvPr id="14" name="Title 1"/>
          <p:cNvSpPr>
            <a:spLocks noGrp="1"/>
          </p:cNvSpPr>
          <p:nvPr>
            <p:ph type="title"/>
          </p:nvPr>
        </p:nvSpPr>
        <p:spPr bwMode="auto">
          <a:xfrm>
            <a:off x="1480235" y="378436"/>
            <a:ext cx="9313586" cy="437873"/>
          </a:xfrm>
        </p:spPr>
        <p:txBody>
          <a:bodyPr/>
          <a:lstStyle/>
          <a:p>
            <a:pPr>
              <a:defRPr/>
            </a:pPr>
            <a:r>
              <a:rPr lang="da-DK" dirty="0"/>
              <a:t>5. </a:t>
            </a:r>
            <a:r>
              <a:rPr dirty="0"/>
              <a:t>Feature linking</a:t>
            </a:r>
          </a:p>
        </p:txBody>
      </p:sp>
      <p:sp>
        <p:nvSpPr>
          <p:cNvPr id="133864566" name=" 133864565"/>
          <p:cNvSpPr/>
          <p:nvPr/>
        </p:nvSpPr>
        <p:spPr bwMode="auto">
          <a:xfrm>
            <a:off x="5517776" y="1411233"/>
            <a:ext cx="106210" cy="365795"/>
          </a:xfrm>
        </p:spPr>
        <p:txBody>
          <a:bodyPr rot="0" spcFirstLastPara="0" vertOverflow="overflow" horzOverflow="clip" vert="horz" wrap="square" lIns="91440" tIns="45720" rIns="91440" bIns="45720" numCol="1" spcCol="0" rtlCol="0" fromWordArt="0" anchor="t" anchorCtr="0" forceAA="0" compatLnSpc="1">
            <a:prstTxWarp prst="textNoShape">
              <a:avLst/>
            </a:prstTxWarp>
            <a:spAutoFit/>
          </a:bodyPr>
          <a:lstStyle/>
          <a:p>
            <a:pPr>
              <a:defRPr/>
            </a:pPr>
            <a:endParaRPr/>
          </a:p>
        </p:txBody>
      </p:sp>
      <p:pic>
        <p:nvPicPr>
          <p:cNvPr id="8" name="Picture 7">
            <a:extLst>
              <a:ext uri="{FF2B5EF4-FFF2-40B4-BE49-F238E27FC236}">
                <a16:creationId xmlns:a16="http://schemas.microsoft.com/office/drawing/2014/main" id="{6462BED9-52D7-714A-98E0-5D03BEA96700}"/>
              </a:ext>
            </a:extLst>
          </p:cNvPr>
          <p:cNvPicPr>
            <a:picLocks noChangeAspect="1"/>
          </p:cNvPicPr>
          <p:nvPr/>
        </p:nvPicPr>
        <p:blipFill>
          <a:blip r:embed="rId3"/>
          <a:stretch>
            <a:fillRect/>
          </a:stretch>
        </p:blipFill>
        <p:spPr>
          <a:xfrm>
            <a:off x="5235015" y="980728"/>
            <a:ext cx="6863038" cy="5574142"/>
          </a:xfrm>
          <a:prstGeom prst="rect">
            <a:avLst/>
          </a:prstGeom>
        </p:spPr>
      </p:pic>
      <p:pic>
        <p:nvPicPr>
          <p:cNvPr id="9" name="Picture 8">
            <a:extLst>
              <a:ext uri="{FF2B5EF4-FFF2-40B4-BE49-F238E27FC236}">
                <a16:creationId xmlns:a16="http://schemas.microsoft.com/office/drawing/2014/main" id="{F88F5CD5-2888-1748-AB3A-B1A1DC66EB23}"/>
              </a:ext>
            </a:extLst>
          </p:cNvPr>
          <p:cNvPicPr>
            <a:picLocks noChangeAspect="1"/>
          </p:cNvPicPr>
          <p:nvPr/>
        </p:nvPicPr>
        <p:blipFill>
          <a:blip r:embed="rId4"/>
          <a:stretch>
            <a:fillRect/>
          </a:stretch>
        </p:blipFill>
        <p:spPr>
          <a:xfrm>
            <a:off x="4583832" y="71059"/>
            <a:ext cx="6203185" cy="12113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 name="Picture 2">
            <a:extLst>
              <a:ext uri="{FF2B5EF4-FFF2-40B4-BE49-F238E27FC236}">
                <a16:creationId xmlns:a16="http://schemas.microsoft.com/office/drawing/2014/main" id="{D510A7D1-B3F5-C641-ADC5-C2DE2DB2A4B1}"/>
              </a:ext>
            </a:extLst>
          </p:cNvPr>
          <p:cNvPicPr>
            <a:picLocks noChangeAspect="1"/>
          </p:cNvPicPr>
          <p:nvPr/>
        </p:nvPicPr>
        <p:blipFill>
          <a:blip r:embed="rId2"/>
          <a:stretch>
            <a:fillRect/>
          </a:stretch>
        </p:blipFill>
        <p:spPr>
          <a:xfrm>
            <a:off x="4727848" y="116632"/>
            <a:ext cx="7649946" cy="2334588"/>
          </a:xfrm>
          <a:prstGeom prst="rect">
            <a:avLst/>
          </a:prstGeom>
        </p:spPr>
      </p:pic>
      <p:sp>
        <p:nvSpPr>
          <p:cNvPr id="7" name="Content Placeholder 2"/>
          <p:cNvSpPr>
            <a:spLocks noGrp="1"/>
          </p:cNvSpPr>
          <p:nvPr>
            <p:ph idx="1"/>
          </p:nvPr>
        </p:nvSpPr>
        <p:spPr bwMode="auto">
          <a:xfrm>
            <a:off x="141667" y="951616"/>
            <a:ext cx="10983732" cy="4713511"/>
          </a:xfrm>
        </p:spPr>
        <p:txBody>
          <a:bodyPr/>
          <a:lstStyle/>
          <a:p>
            <a:pPr marL="0" indent="0">
              <a:buFont typeface="+mj-lt"/>
              <a:buNone/>
              <a:defRPr/>
            </a:pPr>
            <a:endParaRPr dirty="0"/>
          </a:p>
          <a:p>
            <a:pPr marL="0" indent="0">
              <a:buFont typeface="+mj-lt"/>
              <a:buNone/>
              <a:defRPr/>
            </a:pPr>
            <a:r>
              <a:rPr lang="en-GB" sz="1700" dirty="0" err="1"/>
              <a:t>Dataframe</a:t>
            </a:r>
            <a:r>
              <a:rPr lang="en-GB" sz="1700" dirty="0"/>
              <a:t> with m/z and RT information from each consensus feature with the intensities in each sample</a:t>
            </a:r>
            <a:endParaRPr sz="1700" dirty="0"/>
          </a:p>
        </p:txBody>
      </p:sp>
      <p:sp>
        <p:nvSpPr>
          <p:cNvPr id="8" name="Title 1"/>
          <p:cNvSpPr>
            <a:spLocks noGrp="1"/>
          </p:cNvSpPr>
          <p:nvPr>
            <p:ph type="title"/>
          </p:nvPr>
        </p:nvSpPr>
        <p:spPr bwMode="auto">
          <a:xfrm>
            <a:off x="994638" y="366516"/>
            <a:ext cx="4399741" cy="437873"/>
          </a:xfrm>
        </p:spPr>
        <p:txBody>
          <a:bodyPr/>
          <a:lstStyle/>
          <a:p>
            <a:pPr>
              <a:defRPr/>
            </a:pPr>
            <a:r>
              <a:rPr lang="da-DK" dirty="0"/>
              <a:t>6. </a:t>
            </a:r>
            <a:r>
              <a:rPr lang="da-DK" dirty="0" err="1"/>
              <a:t>Table</a:t>
            </a:r>
            <a:r>
              <a:rPr lang="da-DK" dirty="0"/>
              <a:t> of features</a:t>
            </a:r>
            <a:endParaRPr dirty="0"/>
          </a:p>
        </p:txBody>
      </p:sp>
      <p:pic>
        <p:nvPicPr>
          <p:cNvPr id="10" name="Picture 9"/>
          <p:cNvPicPr>
            <a:picLocks noChangeAspect="1"/>
          </p:cNvPicPr>
          <p:nvPr/>
        </p:nvPicPr>
        <p:blipFill>
          <a:blip r:embed="rId3"/>
          <a:srcRect r="39501" b="59995"/>
          <a:stretch/>
        </p:blipFill>
        <p:spPr bwMode="auto">
          <a:xfrm>
            <a:off x="1581308" y="1788271"/>
            <a:ext cx="7437927" cy="2833140"/>
          </a:xfrm>
          <a:prstGeom prst="rect">
            <a:avLst/>
          </a:prstGeom>
          <a:ln w="12700">
            <a:solidFill>
              <a:schemeClr val="bg1"/>
            </a:solidFill>
            <a:prstDash val="soli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72004888" name="Title 1"/>
          <p:cNvSpPr>
            <a:spLocks noGrp="1"/>
          </p:cNvSpPr>
          <p:nvPr>
            <p:ph type="title"/>
          </p:nvPr>
        </p:nvSpPr>
        <p:spPr bwMode="auto"/>
        <p:txBody>
          <a:bodyPr/>
          <a:lstStyle/>
          <a:p>
            <a:pPr>
              <a:defRPr/>
            </a:pPr>
            <a:r>
              <a:rPr dirty="0"/>
              <a:t>Suggestions after pre-processing</a:t>
            </a:r>
          </a:p>
        </p:txBody>
      </p:sp>
      <p:sp>
        <p:nvSpPr>
          <p:cNvPr id="1460415133" name="Content Placeholder 2"/>
          <p:cNvSpPr>
            <a:spLocks noGrp="1"/>
          </p:cNvSpPr>
          <p:nvPr>
            <p:ph idx="1"/>
          </p:nvPr>
        </p:nvSpPr>
        <p:spPr bwMode="auto">
          <a:xfrm>
            <a:off x="141668" y="951615"/>
            <a:ext cx="10891970" cy="4248357"/>
          </a:xfrm>
        </p:spPr>
        <p:txBody>
          <a:bodyPr/>
          <a:lstStyle/>
          <a:p>
            <a:pPr marL="0" indent="0">
              <a:buNone/>
              <a:defRPr/>
            </a:pPr>
            <a:endParaRPr lang="en-GB" dirty="0"/>
          </a:p>
          <a:p>
            <a:pPr>
              <a:defRPr/>
            </a:pPr>
            <a:r>
              <a:rPr lang="en-GB" b="1" dirty="0" err="1"/>
              <a:t>SiriusAdapter</a:t>
            </a:r>
            <a:r>
              <a:rPr lang="en-GB" b="1" dirty="0"/>
              <a:t>: </a:t>
            </a:r>
            <a:r>
              <a:rPr lang="en-GB" dirty="0"/>
              <a:t>Generate f</a:t>
            </a:r>
            <a:r>
              <a:rPr lang="en-GB" b="0" dirty="0"/>
              <a:t>ormula and structural predictions with </a:t>
            </a:r>
            <a:r>
              <a:rPr lang="en-GB" b="1" dirty="0"/>
              <a:t>SIRIUS and CSI:FingerID </a:t>
            </a:r>
            <a:r>
              <a:rPr lang="en-GB" b="0" dirty="0"/>
              <a:t>(MS1&amp; MS2)</a:t>
            </a:r>
          </a:p>
          <a:p>
            <a:pPr>
              <a:defRPr/>
            </a:pPr>
            <a:endParaRPr lang="en-GB" dirty="0"/>
          </a:p>
          <a:p>
            <a:pPr>
              <a:defRPr/>
            </a:pPr>
            <a:r>
              <a:rPr lang="en-GB" b="1" dirty="0"/>
              <a:t>Adduct annotation</a:t>
            </a:r>
            <a:r>
              <a:rPr lang="en-GB" dirty="0"/>
              <a:t>: Assign adducts &amp; reconstruct neutral masses</a:t>
            </a:r>
            <a:endParaRPr lang="en-GB" b="0" dirty="0"/>
          </a:p>
          <a:p>
            <a:pPr>
              <a:defRPr/>
            </a:pPr>
            <a:endParaRPr b="0" dirty="0"/>
          </a:p>
          <a:p>
            <a:pPr>
              <a:defRPr/>
            </a:pPr>
            <a:r>
              <a:rPr lang="en-GB" b="1" dirty="0" err="1"/>
              <a:t>GNPSExport</a:t>
            </a:r>
            <a:r>
              <a:rPr lang="en-GB" b="1" dirty="0"/>
              <a:t>: </a:t>
            </a:r>
            <a:r>
              <a:rPr lang="en-GB" dirty="0"/>
              <a:t>Generate</a:t>
            </a:r>
            <a:r>
              <a:rPr lang="en-GB" b="0" dirty="0"/>
              <a:t> all the files necessary for Feature-Based Molecular </a:t>
            </a:r>
            <a:r>
              <a:rPr lang="en-GB" dirty="0"/>
              <a:t>N</a:t>
            </a:r>
            <a:r>
              <a:rPr lang="en-GB" b="0" dirty="0"/>
              <a:t>etworking (FBMN) and </a:t>
            </a:r>
          </a:p>
          <a:p>
            <a:pPr marL="0" indent="0">
              <a:buNone/>
              <a:defRPr/>
            </a:pPr>
            <a:r>
              <a:rPr lang="en-GB" b="0" dirty="0"/>
              <a:t>Ion </a:t>
            </a:r>
            <a:r>
              <a:rPr lang="en-GB" dirty="0"/>
              <a:t>I</a:t>
            </a:r>
            <a:r>
              <a:rPr lang="en-GB" b="0" dirty="0"/>
              <a:t>dentity </a:t>
            </a:r>
            <a:r>
              <a:rPr lang="en-GB" dirty="0"/>
              <a:t>M</a:t>
            </a:r>
            <a:r>
              <a:rPr lang="en-GB" b="0" dirty="0"/>
              <a:t>olecular </a:t>
            </a:r>
            <a:r>
              <a:rPr lang="en-GB" dirty="0"/>
              <a:t>N</a:t>
            </a:r>
            <a:r>
              <a:rPr lang="en-GB" b="0" dirty="0"/>
              <a:t>etworking (IIMN)</a:t>
            </a:r>
          </a:p>
          <a:p>
            <a:pPr>
              <a:defRPr/>
            </a:pPr>
            <a:endParaRPr b="0" dirty="0"/>
          </a:p>
          <a:p>
            <a:pPr marL="0" indent="0">
              <a:buNone/>
              <a:defRPr/>
            </a:pPr>
            <a:endParaRPr lang="en-GB" dirty="0">
              <a:hlinkClick r:id="rId3"/>
            </a:endParaRPr>
          </a:p>
          <a:p>
            <a:pPr marL="0" indent="0">
              <a:buNone/>
              <a:defRPr/>
            </a:pPr>
            <a:r>
              <a:rPr lang="en-GB" dirty="0">
                <a:hlinkClick r:id="rId3"/>
              </a:rPr>
              <a:t>https://pyopenms.readthedocs.io/en/latest/index.html</a:t>
            </a:r>
            <a:r>
              <a:rPr lang="en-GB" dirty="0"/>
              <a:t> </a:t>
            </a:r>
            <a:endParaRPr lang="en-GB" b="0" dirty="0"/>
          </a:p>
        </p:txBody>
      </p:sp>
      <p:pic>
        <p:nvPicPr>
          <p:cNvPr id="4" name="Picture 6" descr="GNPS Logos - GNPS Documentation">
            <a:extLst>
              <a:ext uri="{FF2B5EF4-FFF2-40B4-BE49-F238E27FC236}">
                <a16:creationId xmlns:a16="http://schemas.microsoft.com/office/drawing/2014/main" id="{AD3EFFBA-7186-A445-9D89-E85F0099E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2504" y="2267839"/>
            <a:ext cx="1209448" cy="3689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4BD2C6D-B980-2743-A09F-B50365A7B12C}"/>
              </a:ext>
            </a:extLst>
          </p:cNvPr>
          <p:cNvPicPr>
            <a:picLocks noChangeAspect="1"/>
          </p:cNvPicPr>
          <p:nvPr/>
        </p:nvPicPr>
        <p:blipFill>
          <a:blip r:embed="rId5"/>
          <a:stretch>
            <a:fillRect/>
          </a:stretch>
        </p:blipFill>
        <p:spPr>
          <a:xfrm>
            <a:off x="11033637" y="1124744"/>
            <a:ext cx="1140059" cy="432048"/>
          </a:xfrm>
          <a:prstGeom prst="rect">
            <a:avLst/>
          </a:prstGeom>
        </p:spPr>
      </p:pic>
      <p:pic>
        <p:nvPicPr>
          <p:cNvPr id="7" name="Picture 2" descr="OpenMS – Open-source software for mass spectrometry analysis">
            <a:extLst>
              <a:ext uri="{FF2B5EF4-FFF2-40B4-BE49-F238E27FC236}">
                <a16:creationId xmlns:a16="http://schemas.microsoft.com/office/drawing/2014/main" id="{505D4AAF-12CD-CF42-84A7-18262CAF4B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6120" y="1556792"/>
            <a:ext cx="802356" cy="5917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00D85D-1AAA-904C-A549-23E333DBEBA2}"/>
              </a:ext>
            </a:extLst>
          </p:cNvPr>
          <p:cNvSpPr txBox="1"/>
          <p:nvPr/>
        </p:nvSpPr>
        <p:spPr>
          <a:xfrm>
            <a:off x="47328" y="5942877"/>
            <a:ext cx="12102327" cy="564257"/>
          </a:xfrm>
          <a:prstGeom prst="rect">
            <a:avLst/>
          </a:prstGeom>
          <a:noFill/>
        </p:spPr>
        <p:txBody>
          <a:bodyPr wrap="square" lIns="0" tIns="0" rIns="0" bIns="0" rtlCol="0">
            <a:spAutoFit/>
          </a:bodyPr>
          <a:lstStyle/>
          <a:p>
            <a:r>
              <a:rPr lang="en-GB" sz="600" dirty="0" err="1"/>
              <a:t>Röst</a:t>
            </a:r>
            <a:r>
              <a:rPr lang="en-GB" sz="600" dirty="0"/>
              <a:t>, H.L., </a:t>
            </a:r>
            <a:r>
              <a:rPr lang="en-GB" sz="600" dirty="0" err="1"/>
              <a:t>Sachsenberg</a:t>
            </a:r>
            <a:r>
              <a:rPr lang="en-GB" sz="600" dirty="0"/>
              <a:t>, T., </a:t>
            </a:r>
            <a:r>
              <a:rPr lang="en-GB" sz="600" dirty="0" err="1"/>
              <a:t>Aiche</a:t>
            </a:r>
            <a:r>
              <a:rPr lang="en-GB" sz="600" dirty="0"/>
              <a:t>, S., </a:t>
            </a:r>
            <a:r>
              <a:rPr lang="en-GB" sz="600" dirty="0" err="1"/>
              <a:t>Bielow</a:t>
            </a:r>
            <a:r>
              <a:rPr lang="en-GB" sz="600" dirty="0"/>
              <a:t>, C., Weisser, H., </a:t>
            </a:r>
            <a:r>
              <a:rPr lang="en-GB" sz="600" dirty="0" err="1"/>
              <a:t>Aicheler</a:t>
            </a:r>
            <a:r>
              <a:rPr lang="en-GB" sz="600" dirty="0"/>
              <a:t>, F., Andreotti, S., Ehrlich, H.-C., </a:t>
            </a:r>
            <a:r>
              <a:rPr lang="en-GB" sz="600" dirty="0" err="1"/>
              <a:t>Gutenbrunner</a:t>
            </a:r>
            <a:r>
              <a:rPr lang="en-GB" sz="600" dirty="0"/>
              <a:t>, P., </a:t>
            </a:r>
            <a:r>
              <a:rPr lang="en-GB" sz="600" dirty="0" err="1"/>
              <a:t>Kenar</a:t>
            </a:r>
            <a:r>
              <a:rPr lang="en-GB" sz="600" dirty="0"/>
              <a:t>, E., Liang, X., </a:t>
            </a:r>
            <a:r>
              <a:rPr lang="en-GB" sz="600" dirty="0" err="1"/>
              <a:t>Nahnsen</a:t>
            </a:r>
            <a:r>
              <a:rPr lang="en-GB" sz="600" dirty="0"/>
              <a:t>, S., </a:t>
            </a:r>
            <a:r>
              <a:rPr lang="en-GB" sz="600" dirty="0" err="1"/>
              <a:t>Nilse</a:t>
            </a:r>
            <a:r>
              <a:rPr lang="en-GB" sz="600" dirty="0"/>
              <a:t>, L., </a:t>
            </a:r>
            <a:r>
              <a:rPr lang="en-GB" sz="600" dirty="0" err="1"/>
              <a:t>Pfeuffer</a:t>
            </a:r>
            <a:r>
              <a:rPr lang="en-GB" sz="600" dirty="0"/>
              <a:t>, J., Rosenberger, G., Rurik, M., Schmitt, U., </a:t>
            </a:r>
            <a:r>
              <a:rPr lang="en-GB" sz="600" dirty="0" err="1"/>
              <a:t>Veit</a:t>
            </a:r>
            <a:r>
              <a:rPr lang="en-GB" sz="600" dirty="0"/>
              <a:t>, J., </a:t>
            </a:r>
            <a:r>
              <a:rPr lang="en-GB" sz="600" dirty="0" err="1"/>
              <a:t>Walzer</a:t>
            </a:r>
            <a:r>
              <a:rPr lang="en-GB" sz="600" dirty="0"/>
              <a:t>, M., </a:t>
            </a:r>
            <a:r>
              <a:rPr lang="en-GB" sz="600" dirty="0" err="1"/>
              <a:t>Wojnar</a:t>
            </a:r>
            <a:r>
              <a:rPr lang="en-GB" sz="600" dirty="0"/>
              <a:t>, D., Wolski, </a:t>
            </a:r>
            <a:r>
              <a:rPr lang="en-GB" sz="600" dirty="0" err="1"/>
              <a:t>W.E.,Schilling</a:t>
            </a:r>
            <a:r>
              <a:rPr lang="en-GB" sz="600" dirty="0"/>
              <a:t>, O., Choudhary, J.S., Malmström, L., </a:t>
            </a:r>
            <a:r>
              <a:rPr lang="en-GB" sz="600" dirty="0" err="1"/>
              <a:t>Aebersold</a:t>
            </a:r>
            <a:r>
              <a:rPr lang="en-GB" sz="600" dirty="0"/>
              <a:t>, R., Reinert, K., </a:t>
            </a:r>
            <a:r>
              <a:rPr lang="en-GB" sz="600" dirty="0" err="1"/>
              <a:t>Kohlbacher</a:t>
            </a:r>
            <a:r>
              <a:rPr lang="en-GB" sz="600" dirty="0"/>
              <a:t>, O. </a:t>
            </a:r>
            <a:r>
              <a:rPr lang="en-GB" sz="600" b="1" dirty="0" err="1"/>
              <a:t>OpenMS</a:t>
            </a:r>
            <a:r>
              <a:rPr lang="en-GB" sz="600" b="1" dirty="0"/>
              <a:t>: A flexible open-source software platform for mass spectrometry data analysis.</a:t>
            </a:r>
            <a:r>
              <a:rPr lang="en-GB" sz="600" dirty="0"/>
              <a:t> Nature Methods, vol. 13, 2016. </a:t>
            </a:r>
            <a:r>
              <a:rPr lang="en-GB" sz="600" dirty="0">
                <a:hlinkClick r:id="rId7"/>
              </a:rPr>
              <a:t>doi:10.1038/nmeth.3959</a:t>
            </a:r>
            <a:endParaRPr lang="en-GB" sz="600" dirty="0"/>
          </a:p>
          <a:p>
            <a:r>
              <a:rPr lang="en-GB" sz="600" dirty="0"/>
              <a:t>Kai </a:t>
            </a:r>
            <a:r>
              <a:rPr lang="en-GB" sz="600" dirty="0" err="1"/>
              <a:t>Dührkop</a:t>
            </a:r>
            <a:r>
              <a:rPr lang="en-GB" sz="600" dirty="0"/>
              <a:t>, Markus </a:t>
            </a:r>
            <a:r>
              <a:rPr lang="en-GB" sz="600" dirty="0" err="1"/>
              <a:t>Fleischauer</a:t>
            </a:r>
            <a:r>
              <a:rPr lang="en-GB" sz="600" dirty="0"/>
              <a:t>, Marcus Ludwig, Alexander A. </a:t>
            </a:r>
            <a:r>
              <a:rPr lang="en-GB" sz="600" dirty="0" err="1"/>
              <a:t>Aksenov</a:t>
            </a:r>
            <a:r>
              <a:rPr lang="en-GB" sz="600" dirty="0"/>
              <a:t>, Alexey V. </a:t>
            </a:r>
            <a:r>
              <a:rPr lang="en-GB" sz="600" dirty="0" err="1"/>
              <a:t>Melnik</a:t>
            </a:r>
            <a:r>
              <a:rPr lang="en-GB" sz="600" dirty="0"/>
              <a:t>, Marvin </a:t>
            </a:r>
            <a:r>
              <a:rPr lang="en-GB" sz="600" dirty="0" err="1"/>
              <a:t>Meusel</a:t>
            </a:r>
            <a:r>
              <a:rPr lang="en-GB" sz="600" dirty="0"/>
              <a:t>, Pieter C. </a:t>
            </a:r>
            <a:r>
              <a:rPr lang="en-GB" sz="600" dirty="0" err="1"/>
              <a:t>Dorrestein</a:t>
            </a:r>
            <a:r>
              <a:rPr lang="en-GB" sz="600" dirty="0"/>
              <a:t>, Juho </a:t>
            </a:r>
            <a:r>
              <a:rPr lang="en-GB" sz="600" dirty="0" err="1"/>
              <a:t>Rousu</a:t>
            </a:r>
            <a:r>
              <a:rPr lang="en-GB" sz="600" dirty="0"/>
              <a:t>, and Sebastian </a:t>
            </a:r>
            <a:r>
              <a:rPr lang="en-GB" sz="600" dirty="0" err="1"/>
              <a:t>Böcker</a:t>
            </a:r>
            <a:r>
              <a:rPr lang="en-GB" sz="600" dirty="0"/>
              <a:t>, </a:t>
            </a:r>
            <a:r>
              <a:rPr lang="en-GB" sz="600" b="1" dirty="0">
                <a:hlinkClick r:id="rId8"/>
              </a:rPr>
              <a:t>SIRIUS 4: Turning tandem mass spectra into metabolite structure information.</a:t>
            </a:r>
            <a:r>
              <a:rPr lang="en-GB" sz="600" b="1" dirty="0"/>
              <a:t> </a:t>
            </a:r>
            <a:r>
              <a:rPr lang="en-GB" sz="600" dirty="0"/>
              <a:t>Nature Methods 16, 299–302, 2019.</a:t>
            </a:r>
          </a:p>
          <a:p>
            <a:pPr>
              <a:spcBef>
                <a:spcPts val="432"/>
              </a:spcBef>
            </a:pPr>
            <a:r>
              <a:rPr lang="en-GB" sz="600" dirty="0" err="1"/>
              <a:t>Mölder</a:t>
            </a:r>
            <a:r>
              <a:rPr lang="en-GB" sz="600" dirty="0"/>
              <a:t>, F., Jablonski, K.P., </a:t>
            </a:r>
            <a:r>
              <a:rPr lang="en-GB" sz="600" dirty="0" err="1"/>
              <a:t>Letcher</a:t>
            </a:r>
            <a:r>
              <a:rPr lang="en-GB" sz="600" dirty="0"/>
              <a:t>, B., Hall, M.B., Tomkins-</a:t>
            </a:r>
            <a:r>
              <a:rPr lang="en-GB" sz="600" dirty="0" err="1"/>
              <a:t>Tinch</a:t>
            </a:r>
            <a:r>
              <a:rPr lang="en-GB" sz="600" dirty="0"/>
              <a:t>, C.H., </a:t>
            </a:r>
            <a:r>
              <a:rPr lang="en-GB" sz="600" dirty="0" err="1"/>
              <a:t>Sochat</a:t>
            </a:r>
            <a:r>
              <a:rPr lang="en-GB" sz="600" dirty="0"/>
              <a:t>, V., Forster, J., Lee, S., </a:t>
            </a:r>
            <a:r>
              <a:rPr lang="en-GB" sz="600" dirty="0" err="1"/>
              <a:t>Twardziok</a:t>
            </a:r>
            <a:r>
              <a:rPr lang="en-GB" sz="600" dirty="0"/>
              <a:t>, S.O., </a:t>
            </a:r>
            <a:r>
              <a:rPr lang="en-GB" sz="600" dirty="0" err="1"/>
              <a:t>Kanitz</a:t>
            </a:r>
            <a:r>
              <a:rPr lang="en-GB" sz="600" dirty="0"/>
              <a:t>, A., </a:t>
            </a:r>
            <a:r>
              <a:rPr lang="en-GB" sz="600" dirty="0" err="1"/>
              <a:t>Wilm</a:t>
            </a:r>
            <a:r>
              <a:rPr lang="en-GB" sz="600" dirty="0"/>
              <a:t>, A., </a:t>
            </a:r>
            <a:r>
              <a:rPr lang="en-GB" sz="600" dirty="0" err="1"/>
              <a:t>Holtgrewe</a:t>
            </a:r>
            <a:r>
              <a:rPr lang="en-GB" sz="600" dirty="0"/>
              <a:t>, M., </a:t>
            </a:r>
            <a:r>
              <a:rPr lang="en-GB" sz="600" dirty="0" err="1"/>
              <a:t>Rahmann</a:t>
            </a:r>
            <a:r>
              <a:rPr lang="en-GB" sz="600" dirty="0"/>
              <a:t>, S., </a:t>
            </a:r>
            <a:r>
              <a:rPr lang="en-GB" sz="600" dirty="0" err="1"/>
              <a:t>Nahnsen</a:t>
            </a:r>
            <a:r>
              <a:rPr lang="en-GB" sz="600" dirty="0"/>
              <a:t>, S., </a:t>
            </a:r>
            <a:r>
              <a:rPr lang="en-GB" sz="600" dirty="0" err="1"/>
              <a:t>Köster</a:t>
            </a:r>
            <a:r>
              <a:rPr lang="en-GB" sz="600" dirty="0"/>
              <a:t>, J., 2021. , </a:t>
            </a:r>
            <a:r>
              <a:rPr lang="en-GB" sz="600" b="1" dirty="0"/>
              <a:t>Sustainable data analysis with </a:t>
            </a:r>
            <a:r>
              <a:rPr lang="en-GB" sz="600" b="1" dirty="0" err="1"/>
              <a:t>Snakemake</a:t>
            </a:r>
            <a:r>
              <a:rPr lang="en-GB" sz="600" dirty="0"/>
              <a:t>. F1000Res 10, 33.</a:t>
            </a:r>
          </a:p>
          <a:p>
            <a:pPr>
              <a:spcBef>
                <a:spcPts val="432"/>
              </a:spcBef>
            </a:pPr>
            <a:r>
              <a:rPr lang="en-GB" sz="600" dirty="0" err="1"/>
              <a:t>Nothias</a:t>
            </a:r>
            <a:r>
              <a:rPr lang="en-GB" sz="600" dirty="0"/>
              <a:t>, L.-F., </a:t>
            </a:r>
            <a:r>
              <a:rPr lang="en-GB" sz="600" dirty="0" err="1"/>
              <a:t>Petras</a:t>
            </a:r>
            <a:r>
              <a:rPr lang="en-GB" sz="600" dirty="0"/>
              <a:t>, D., Schmid, R. et al.</a:t>
            </a:r>
            <a:r>
              <a:rPr lang="en-GB" sz="600" b="1" dirty="0"/>
              <a:t> </a:t>
            </a:r>
            <a:r>
              <a:rPr lang="en-GB" sz="600" b="1" dirty="0">
                <a:hlinkClick r:id="rId9">
                  <a:extLst>
                    <a:ext uri="{A12FA001-AC4F-418D-AE19-62706E023703}">
                      <ahyp:hlinkClr xmlns:ahyp="http://schemas.microsoft.com/office/drawing/2018/hyperlinkcolor" val="tx"/>
                    </a:ext>
                  </a:extLst>
                </a:hlinkClick>
              </a:rPr>
              <a:t>Feature-based molecular networking in the GNPS analysis environment</a:t>
            </a:r>
            <a:r>
              <a:rPr lang="en-GB" sz="600" dirty="0"/>
              <a:t>. Nat. Methods 17, 905–908 (2020).</a:t>
            </a:r>
            <a:endParaRPr lang="en-DK" sz="600" dirty="0"/>
          </a:p>
        </p:txBody>
      </p:sp>
      <p:pic>
        <p:nvPicPr>
          <p:cNvPr id="9" name="Picture 8">
            <a:extLst>
              <a:ext uri="{FF2B5EF4-FFF2-40B4-BE49-F238E27FC236}">
                <a16:creationId xmlns:a16="http://schemas.microsoft.com/office/drawing/2014/main" id="{651BDDF8-C039-78CD-B09F-4CC4CF1651D0}"/>
              </a:ext>
            </a:extLst>
          </p:cNvPr>
          <p:cNvPicPr>
            <a:picLocks noChangeAspect="1"/>
          </p:cNvPicPr>
          <p:nvPr/>
        </p:nvPicPr>
        <p:blipFill>
          <a:blip r:embed="rId10"/>
          <a:stretch>
            <a:fillRect/>
          </a:stretch>
        </p:blipFill>
        <p:spPr>
          <a:xfrm>
            <a:off x="6963689" y="2828441"/>
            <a:ext cx="5208828" cy="307794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D7585-1780-5248-BE0B-431DF38829F4}"/>
              </a:ext>
            </a:extLst>
          </p:cNvPr>
          <p:cNvSpPr>
            <a:spLocks noGrp="1"/>
          </p:cNvSpPr>
          <p:nvPr>
            <p:ph type="title"/>
          </p:nvPr>
        </p:nvSpPr>
        <p:spPr/>
        <p:txBody>
          <a:bodyPr/>
          <a:lstStyle/>
          <a:p>
            <a:r>
              <a:rPr lang="en-DK" dirty="0"/>
              <a:t>Hands-on time!</a:t>
            </a:r>
          </a:p>
        </p:txBody>
      </p:sp>
      <p:sp>
        <p:nvSpPr>
          <p:cNvPr id="3" name="Content Placeholder 2">
            <a:extLst>
              <a:ext uri="{FF2B5EF4-FFF2-40B4-BE49-F238E27FC236}">
                <a16:creationId xmlns:a16="http://schemas.microsoft.com/office/drawing/2014/main" id="{BA7856A2-C0BD-784F-AF91-B4A72FCDA22D}"/>
              </a:ext>
            </a:extLst>
          </p:cNvPr>
          <p:cNvSpPr>
            <a:spLocks noGrp="1"/>
          </p:cNvSpPr>
          <p:nvPr>
            <p:ph idx="1"/>
          </p:nvPr>
        </p:nvSpPr>
        <p:spPr/>
        <p:txBody>
          <a:bodyPr/>
          <a:lstStyle/>
          <a:p>
            <a:r>
              <a:rPr lang="en-GB" dirty="0">
                <a:hlinkClick r:id="rId3"/>
              </a:rPr>
              <a:t>https://github.com/axelwalter/pyopenms-workshop</a:t>
            </a:r>
            <a:endParaRPr lang="en-GB" dirty="0"/>
          </a:p>
          <a:p>
            <a:endParaRPr lang="en-GB" dirty="0"/>
          </a:p>
          <a:p>
            <a:r>
              <a:rPr lang="en-GB" dirty="0"/>
              <a:t>Click on the </a:t>
            </a:r>
            <a:endParaRPr lang="en-DK" dirty="0"/>
          </a:p>
        </p:txBody>
      </p:sp>
      <p:sp>
        <p:nvSpPr>
          <p:cNvPr id="4" name="Slide Number Placeholder 3">
            <a:extLst>
              <a:ext uri="{FF2B5EF4-FFF2-40B4-BE49-F238E27FC236}">
                <a16:creationId xmlns:a16="http://schemas.microsoft.com/office/drawing/2014/main" id="{B9C16C7D-9947-6843-AD2E-AF8786F166D0}"/>
              </a:ext>
            </a:extLst>
          </p:cNvPr>
          <p:cNvSpPr>
            <a:spLocks noGrp="1"/>
          </p:cNvSpPr>
          <p:nvPr>
            <p:ph type="sldNum" sz="quarter" idx="12"/>
          </p:nvPr>
        </p:nvSpPr>
        <p:spPr/>
        <p:txBody>
          <a:bodyPr/>
          <a:lstStyle/>
          <a:p>
            <a:pPr>
              <a:defRPr/>
            </a:pPr>
            <a:endParaRPr lang="en-DK" dirty="0"/>
          </a:p>
        </p:txBody>
      </p:sp>
      <p:pic>
        <p:nvPicPr>
          <p:cNvPr id="1026" name="Picture 2" descr="Integrating Binder and Stencila – the building blocks to increased open  communication and transparency | Labs | eLife">
            <a:extLst>
              <a:ext uri="{FF2B5EF4-FFF2-40B4-BE49-F238E27FC236}">
                <a16:creationId xmlns:a16="http://schemas.microsoft.com/office/drawing/2014/main" id="{4CBC6E7E-607F-3B4D-9B34-E340888A2D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338" b="27570"/>
          <a:stretch/>
        </p:blipFill>
        <p:spPr bwMode="auto">
          <a:xfrm>
            <a:off x="3215680" y="1556792"/>
            <a:ext cx="1939330"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814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421" name="Google Shape;421;p54"/>
          <p:cNvSpPr txBox="1">
            <a:spLocks noGrp="1"/>
          </p:cNvSpPr>
          <p:nvPr>
            <p:ph type="title"/>
          </p:nvPr>
        </p:nvSpPr>
        <p:spPr bwMode="auto">
          <a:xfrm>
            <a:off x="203200" y="76200"/>
            <a:ext cx="9925200" cy="685600"/>
          </a:xfrm>
          <a:prstGeom prst="rect">
            <a:avLst/>
          </a:prstGeom>
          <a:noFill/>
          <a:ln>
            <a:noFill/>
          </a:ln>
        </p:spPr>
        <p:txBody>
          <a:bodyPr spcFirstLastPara="1" vert="horz" wrap="square" lIns="121900" tIns="60933" rIns="121900" bIns="60933" numCol="1" anchor="ctr" anchorCtr="0" compatLnSpc="1">
            <a:prstTxWarp prst="textNoShape">
              <a:avLst/>
            </a:prstTxWarp>
            <a:noAutofit/>
          </a:bodyPr>
          <a:lstStyle/>
          <a:p>
            <a:pPr>
              <a:buSzPts val="1400"/>
              <a:defRPr/>
            </a:pPr>
            <a:r>
              <a:rPr lang="en-US" sz="3200" dirty="0"/>
              <a:t>Bioinformatics</a:t>
            </a:r>
            <a:r>
              <a:rPr lang="en-US" sz="4267" b="0" dirty="0">
                <a:solidFill>
                  <a:schemeClr val="dk1"/>
                </a:solidFill>
                <a:latin typeface="Calibri"/>
                <a:ea typeface="Calibri"/>
                <a:cs typeface="Calibri"/>
              </a:rPr>
              <a:t> </a:t>
            </a:r>
            <a:r>
              <a:rPr lang="en-US" sz="3200" dirty="0"/>
              <a:t>– The Holy Grail</a:t>
            </a:r>
            <a:endParaRPr sz="3200" dirty="0"/>
          </a:p>
        </p:txBody>
      </p:sp>
      <p:pic>
        <p:nvPicPr>
          <p:cNvPr id="422" name="Google Shape;422;p54" descr="Harddisk?u_01113711.jpg"/>
          <p:cNvPicPr/>
          <p:nvPr/>
        </p:nvPicPr>
        <p:blipFill>
          <a:blip r:embed="rId3">
            <a:alphaModFix/>
          </a:blip>
          <a:srcRect l="8491"/>
          <a:stretch/>
        </p:blipFill>
        <p:spPr bwMode="auto">
          <a:xfrm>
            <a:off x="1" y="1772816"/>
            <a:ext cx="3627076" cy="2636912"/>
          </a:xfrm>
          <a:prstGeom prst="rect">
            <a:avLst/>
          </a:prstGeom>
          <a:noFill/>
          <a:ln>
            <a:noFill/>
          </a:ln>
        </p:spPr>
      </p:pic>
      <p:pic>
        <p:nvPicPr>
          <p:cNvPr id="423" name="Google Shape;423;p54" descr="shutterstock_60333829.jpg"/>
          <p:cNvPicPr/>
          <p:nvPr/>
        </p:nvPicPr>
        <p:blipFill>
          <a:blip r:embed="rId4">
            <a:alphaModFix/>
          </a:blip>
          <a:stretch/>
        </p:blipFill>
        <p:spPr bwMode="auto">
          <a:xfrm>
            <a:off x="4321967" y="761800"/>
            <a:ext cx="3900264" cy="3291824"/>
          </a:xfrm>
          <a:prstGeom prst="rect">
            <a:avLst/>
          </a:prstGeom>
          <a:noFill/>
          <a:ln>
            <a:noFill/>
          </a:ln>
        </p:spPr>
      </p:pic>
      <p:pic>
        <p:nvPicPr>
          <p:cNvPr id="424" name="Google Shape;424;p54"/>
          <p:cNvPicPr/>
          <p:nvPr/>
        </p:nvPicPr>
        <p:blipFill>
          <a:blip r:embed="rId5">
            <a:alphaModFix/>
          </a:blip>
          <a:srcRect l="-5759" r="5760" b="26101"/>
          <a:stretch/>
        </p:blipFill>
        <p:spPr bwMode="auto">
          <a:xfrm>
            <a:off x="9168341" y="2386560"/>
            <a:ext cx="2400267" cy="1546497"/>
          </a:xfrm>
          <a:prstGeom prst="rect">
            <a:avLst/>
          </a:prstGeom>
          <a:noFill/>
          <a:ln>
            <a:noFill/>
          </a:ln>
        </p:spPr>
      </p:pic>
      <p:pic>
        <p:nvPicPr>
          <p:cNvPr id="425" name="Google Shape;425;p54"/>
          <p:cNvPicPr/>
          <p:nvPr/>
        </p:nvPicPr>
        <p:blipFill>
          <a:blip r:embed="rId6">
            <a:alphaModFix/>
          </a:blip>
          <a:stretch/>
        </p:blipFill>
        <p:spPr bwMode="auto">
          <a:xfrm>
            <a:off x="9004503" y="4797153"/>
            <a:ext cx="1130989" cy="1379116"/>
          </a:xfrm>
          <a:prstGeom prst="rect">
            <a:avLst/>
          </a:prstGeom>
          <a:noFill/>
          <a:ln>
            <a:noFill/>
          </a:ln>
        </p:spPr>
      </p:pic>
      <p:pic>
        <p:nvPicPr>
          <p:cNvPr id="426" name="Google Shape;426;p54"/>
          <p:cNvPicPr/>
          <p:nvPr/>
        </p:nvPicPr>
        <p:blipFill>
          <a:blip r:embed="rId7">
            <a:alphaModFix/>
          </a:blip>
          <a:stretch/>
        </p:blipFill>
        <p:spPr bwMode="auto">
          <a:xfrm>
            <a:off x="9714885" y="4979259"/>
            <a:ext cx="1102260" cy="1402068"/>
          </a:xfrm>
          <a:prstGeom prst="rect">
            <a:avLst/>
          </a:prstGeom>
          <a:noFill/>
          <a:ln>
            <a:noFill/>
          </a:ln>
        </p:spPr>
      </p:pic>
      <p:pic>
        <p:nvPicPr>
          <p:cNvPr id="427" name="Google Shape;427;p54"/>
          <p:cNvPicPr/>
          <p:nvPr/>
        </p:nvPicPr>
        <p:blipFill>
          <a:blip r:embed="rId8">
            <a:alphaModFix/>
          </a:blip>
          <a:stretch/>
        </p:blipFill>
        <p:spPr bwMode="auto">
          <a:xfrm>
            <a:off x="10621876" y="5229200"/>
            <a:ext cx="1070089" cy="1368152"/>
          </a:xfrm>
          <a:prstGeom prst="rect">
            <a:avLst/>
          </a:prstGeom>
          <a:noFill/>
          <a:ln>
            <a:noFill/>
          </a:ln>
        </p:spPr>
      </p:pic>
      <p:sp>
        <p:nvSpPr>
          <p:cNvPr id="428" name="Google Shape;428;p54"/>
          <p:cNvSpPr/>
          <p:nvPr/>
        </p:nvSpPr>
        <p:spPr bwMode="auto">
          <a:xfrm>
            <a:off x="2831637" y="2564904"/>
            <a:ext cx="1344000" cy="1296000"/>
          </a:xfrm>
          <a:prstGeom prst="rightArrow">
            <a:avLst>
              <a:gd name="adj1" fmla="val 50000"/>
              <a:gd name="adj2" fmla="val 50000"/>
            </a:avLst>
          </a:prstGeom>
          <a:solidFill>
            <a:srgbClr val="E4E7E7"/>
          </a:solid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21900" tIns="60933" rIns="121900" bIns="60933" anchor="ctr" anchorCtr="0">
            <a:noAutofit/>
          </a:bodyPr>
          <a:lstStyle/>
          <a:p>
            <a:pPr algn="r">
              <a:buClr>
                <a:srgbClr val="000000"/>
              </a:buClr>
              <a:buSzPts val="4400"/>
              <a:defRPr/>
            </a:pPr>
            <a:endParaRPr sz="5867" b="1">
              <a:solidFill>
                <a:srgbClr val="A51E37"/>
              </a:solidFill>
              <a:latin typeface="Trebuchet MS"/>
              <a:ea typeface="Trebuchet MS"/>
              <a:cs typeface="Trebuchet MS"/>
            </a:endParaRPr>
          </a:p>
        </p:txBody>
      </p:sp>
      <p:sp>
        <p:nvSpPr>
          <p:cNvPr id="429" name="Google Shape;429;p54"/>
          <p:cNvSpPr/>
          <p:nvPr/>
        </p:nvSpPr>
        <p:spPr bwMode="auto">
          <a:xfrm>
            <a:off x="8496267" y="2564904"/>
            <a:ext cx="1344000" cy="1296000"/>
          </a:xfrm>
          <a:prstGeom prst="rightArrow">
            <a:avLst>
              <a:gd name="adj1" fmla="val 50000"/>
              <a:gd name="adj2" fmla="val 50000"/>
            </a:avLst>
          </a:prstGeom>
          <a:solidFill>
            <a:srgbClr val="E4E7E7"/>
          </a:solid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21900" tIns="60933" rIns="121900" bIns="60933" anchor="ctr" anchorCtr="0">
            <a:noAutofit/>
          </a:bodyPr>
          <a:lstStyle/>
          <a:p>
            <a:pPr algn="r">
              <a:buClr>
                <a:srgbClr val="000000"/>
              </a:buClr>
              <a:buSzPts val="4400"/>
              <a:defRPr/>
            </a:pPr>
            <a:endParaRPr sz="5867" b="1">
              <a:solidFill>
                <a:srgbClr val="A51E37"/>
              </a:solidFill>
              <a:latin typeface="Trebuchet MS"/>
              <a:ea typeface="Trebuchet MS"/>
              <a:cs typeface="Trebuchet MS"/>
            </a:endParaRPr>
          </a:p>
        </p:txBody>
      </p:sp>
      <p:sp>
        <p:nvSpPr>
          <p:cNvPr id="430" name="Google Shape;430;p54"/>
          <p:cNvSpPr/>
          <p:nvPr/>
        </p:nvSpPr>
        <p:spPr bwMode="auto">
          <a:xfrm rot="5400000">
            <a:off x="9912576" y="3429040"/>
            <a:ext cx="1008000" cy="1728000"/>
          </a:xfrm>
          <a:prstGeom prst="rightArrow">
            <a:avLst>
              <a:gd name="adj1" fmla="val 50000"/>
              <a:gd name="adj2" fmla="val 50000"/>
            </a:avLst>
          </a:prstGeom>
          <a:solidFill>
            <a:srgbClr val="E4E7E7"/>
          </a:solid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21900" tIns="60933" rIns="121900" bIns="60933" anchor="ctr" anchorCtr="0">
            <a:noAutofit/>
          </a:bodyPr>
          <a:lstStyle/>
          <a:p>
            <a:pPr algn="r">
              <a:buClr>
                <a:srgbClr val="000000"/>
              </a:buClr>
              <a:buSzPts val="4400"/>
              <a:defRPr/>
            </a:pPr>
            <a:endParaRPr sz="5867" b="1">
              <a:solidFill>
                <a:srgbClr val="A51E37"/>
              </a:solidFill>
              <a:latin typeface="Trebuchet MS"/>
              <a:ea typeface="Trebuchet MS"/>
              <a:cs typeface="Trebuchet MS"/>
            </a:endParaRPr>
          </a:p>
        </p:txBody>
      </p:sp>
      <p:sp>
        <p:nvSpPr>
          <p:cNvPr id="14" name="TextBox 13">
            <a:extLst>
              <a:ext uri="{FF2B5EF4-FFF2-40B4-BE49-F238E27FC236}">
                <a16:creationId xmlns:a16="http://schemas.microsoft.com/office/drawing/2014/main" id="{6D8FE9CF-4E9A-E947-88D4-C36561FA2DEE}"/>
              </a:ext>
            </a:extLst>
          </p:cNvPr>
          <p:cNvSpPr txBox="1"/>
          <p:nvPr/>
        </p:nvSpPr>
        <p:spPr bwMode="auto">
          <a:xfrm>
            <a:off x="0" y="6516052"/>
            <a:ext cx="312906" cy="369332"/>
          </a:xfrm>
          <a:prstGeom prst="rect">
            <a:avLst/>
          </a:prstGeom>
          <a:noFill/>
        </p:spPr>
        <p:txBody>
          <a:bodyPr wrap="none" rtlCol="0">
            <a:spAutoFit/>
          </a:bodyPr>
          <a:lstStyle/>
          <a:p>
            <a:r>
              <a:rPr lang="en-DK" dirty="0"/>
              <a:t>3</a:t>
            </a:r>
          </a:p>
        </p:txBody>
      </p:sp>
      <p:pic>
        <p:nvPicPr>
          <p:cNvPr id="6" name="Picture 5">
            <a:extLst>
              <a:ext uri="{FF2B5EF4-FFF2-40B4-BE49-F238E27FC236}">
                <a16:creationId xmlns:a16="http://schemas.microsoft.com/office/drawing/2014/main" id="{89A4A5D8-A3D3-B442-BD8D-EAC791F90DC2}"/>
              </a:ext>
            </a:extLst>
          </p:cNvPr>
          <p:cNvPicPr>
            <a:picLocks noChangeAspect="1"/>
          </p:cNvPicPr>
          <p:nvPr/>
        </p:nvPicPr>
        <p:blipFill>
          <a:blip r:embed="rId9"/>
          <a:stretch>
            <a:fillRect/>
          </a:stretch>
        </p:blipFill>
        <p:spPr>
          <a:xfrm>
            <a:off x="4955969" y="4611727"/>
            <a:ext cx="2903450" cy="21700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444" name="Google Shape;444;p56"/>
          <p:cNvSpPr txBox="1">
            <a:spLocks noGrp="1"/>
          </p:cNvSpPr>
          <p:nvPr>
            <p:ph type="title"/>
          </p:nvPr>
        </p:nvSpPr>
        <p:spPr bwMode="auto">
          <a:xfrm>
            <a:off x="203200" y="76200"/>
            <a:ext cx="8940800" cy="685600"/>
          </a:xfrm>
          <a:prstGeom prst="rect">
            <a:avLst/>
          </a:prstGeom>
          <a:noFill/>
          <a:ln>
            <a:noFill/>
          </a:ln>
        </p:spPr>
        <p:txBody>
          <a:bodyPr spcFirstLastPara="1" vert="horz" wrap="square" lIns="121900" tIns="60933" rIns="121900" bIns="60933" numCol="1" anchor="ctr" anchorCtr="0" compatLnSpc="1">
            <a:prstTxWarp prst="textNoShape">
              <a:avLst/>
            </a:prstTxWarp>
            <a:noAutofit/>
          </a:bodyPr>
          <a:lstStyle/>
          <a:p>
            <a:pPr>
              <a:buSzPts val="1400"/>
              <a:defRPr/>
            </a:pPr>
            <a:r>
              <a:rPr lang="en-US" sz="3200" dirty="0"/>
              <a:t>Mass</a:t>
            </a:r>
            <a:r>
              <a:rPr lang="en-US" b="0" dirty="0"/>
              <a:t> </a:t>
            </a:r>
            <a:r>
              <a:rPr lang="en-US" sz="3200" dirty="0"/>
              <a:t>Spectrometry Workflows</a:t>
            </a:r>
            <a:endParaRPr sz="3200" dirty="0"/>
          </a:p>
        </p:txBody>
      </p:sp>
      <p:sp>
        <p:nvSpPr>
          <p:cNvPr id="445" name="Google Shape;445;p56"/>
          <p:cNvSpPr txBox="1">
            <a:spLocks noGrp="1"/>
          </p:cNvSpPr>
          <p:nvPr>
            <p:ph type="body" idx="1"/>
          </p:nvPr>
        </p:nvSpPr>
        <p:spPr bwMode="auto">
          <a:xfrm>
            <a:off x="203200" y="990600"/>
            <a:ext cx="7447721" cy="5410400"/>
          </a:xfrm>
          <a:prstGeom prst="rect">
            <a:avLst/>
          </a:prstGeom>
          <a:noFill/>
          <a:ln>
            <a:noFill/>
          </a:ln>
        </p:spPr>
        <p:txBody>
          <a:bodyPr spcFirstLastPara="1" vert="horz" wrap="square" lIns="121900" tIns="60933" rIns="121900" bIns="60933" numCol="1" anchor="t" anchorCtr="0" compatLnSpc="1">
            <a:prstTxWarp prst="textNoShape">
              <a:avLst/>
            </a:prstTxWarp>
            <a:noAutofit/>
          </a:bodyPr>
          <a:lstStyle/>
          <a:p>
            <a:pPr marL="68578" indent="0">
              <a:buSzPts val="1990"/>
              <a:buNone/>
              <a:defRPr/>
            </a:pPr>
            <a:r>
              <a:rPr lang="en-US" sz="2800" dirty="0"/>
              <a:t>Are diverse:</a:t>
            </a:r>
          </a:p>
          <a:p>
            <a:pPr marL="68578" indent="0">
              <a:buSzPts val="1990"/>
              <a:buNone/>
              <a:defRPr/>
            </a:pPr>
            <a:endParaRPr sz="1600" dirty="0"/>
          </a:p>
          <a:p>
            <a:pPr marL="525767" indent="-457189">
              <a:buSzPts val="1990"/>
              <a:defRPr/>
            </a:pPr>
            <a:r>
              <a:rPr lang="en-US" sz="2400" dirty="0"/>
              <a:t>Proteomics/metabolomics/</a:t>
            </a:r>
            <a:r>
              <a:rPr lang="en-US" sz="2400" dirty="0" err="1"/>
              <a:t>interactomics</a:t>
            </a:r>
            <a:r>
              <a:rPr lang="en-US" sz="2400" dirty="0"/>
              <a:t>, …</a:t>
            </a:r>
            <a:endParaRPr sz="1400" dirty="0"/>
          </a:p>
          <a:p>
            <a:pPr marL="525767" indent="-457189">
              <a:buSzPts val="1990"/>
              <a:defRPr/>
            </a:pPr>
            <a:r>
              <a:rPr lang="en-US" sz="2400" dirty="0"/>
              <a:t>Separation methods/Acquisition</a:t>
            </a:r>
            <a:endParaRPr sz="1400" dirty="0"/>
          </a:p>
          <a:p>
            <a:pPr marL="525767" indent="-457189">
              <a:buSzPts val="1990"/>
              <a:defRPr/>
            </a:pPr>
            <a:r>
              <a:rPr lang="en-US" sz="2400" dirty="0"/>
              <a:t>with/without label</a:t>
            </a:r>
            <a:endParaRPr sz="1400" dirty="0"/>
          </a:p>
          <a:p>
            <a:pPr marL="525767" indent="-457189">
              <a:buSzPts val="1990"/>
              <a:defRPr/>
            </a:pPr>
            <a:r>
              <a:rPr lang="en-US" sz="2400" dirty="0"/>
              <a:t>Experimental designs</a:t>
            </a:r>
            <a:endParaRPr sz="1400" dirty="0"/>
          </a:p>
          <a:p>
            <a:pPr marL="0" indent="0">
              <a:buNone/>
              <a:defRPr/>
            </a:pPr>
            <a:br>
              <a:rPr lang="en-US" sz="2800" b="1" i="1" dirty="0"/>
            </a:br>
            <a:r>
              <a:rPr lang="en-US" sz="2800" b="1" dirty="0">
                <a:sym typeface="Wingdings" pitchFamily="2" charset="2"/>
              </a:rPr>
              <a:t> </a:t>
            </a:r>
            <a:r>
              <a:rPr lang="en-US" sz="2800" b="1" i="1" dirty="0"/>
              <a:t>A single workflow or tool is </a:t>
            </a:r>
            <a:r>
              <a:rPr lang="en-US" sz="2800" b="1" i="1" u="sng" dirty="0"/>
              <a:t>not</a:t>
            </a:r>
            <a:r>
              <a:rPr lang="en-US" sz="2800" b="1" i="1" dirty="0"/>
              <a:t> enough</a:t>
            </a:r>
            <a:endParaRPr lang="en-US" sz="2800" b="1" i="1" dirty="0">
              <a:solidFill>
                <a:srgbClr val="FF0000"/>
              </a:solidFill>
            </a:endParaRPr>
          </a:p>
          <a:p>
            <a:pPr marL="0" indent="0">
              <a:buNone/>
              <a:defRPr/>
            </a:pPr>
            <a:br>
              <a:rPr lang="en-US" sz="2800" dirty="0"/>
            </a:br>
            <a:r>
              <a:rPr lang="en-US" sz="2800" b="1" dirty="0"/>
              <a:t>Solution</a:t>
            </a:r>
            <a:r>
              <a:rPr lang="en-US" sz="2800" dirty="0"/>
              <a:t>: A set of tools that can be combined to highly flexible workflows</a:t>
            </a:r>
            <a:endParaRPr sz="3200" dirty="0"/>
          </a:p>
        </p:txBody>
      </p:sp>
      <p:pic>
        <p:nvPicPr>
          <p:cNvPr id="447" name="Google Shape;447;p56"/>
          <p:cNvPicPr/>
          <p:nvPr/>
        </p:nvPicPr>
        <p:blipFill>
          <a:blip r:embed="rId2">
            <a:alphaModFix/>
          </a:blip>
          <a:stretch/>
        </p:blipFill>
        <p:spPr bwMode="auto">
          <a:xfrm>
            <a:off x="8424705" y="4230365"/>
            <a:ext cx="3105049" cy="2066275"/>
          </a:xfrm>
          <a:prstGeom prst="rect">
            <a:avLst/>
          </a:prstGeom>
          <a:noFill/>
          <a:ln>
            <a:noFill/>
          </a:ln>
        </p:spPr>
      </p:pic>
      <p:grpSp>
        <p:nvGrpSpPr>
          <p:cNvPr id="2" name="Group 1"/>
          <p:cNvGrpSpPr/>
          <p:nvPr/>
        </p:nvGrpSpPr>
        <p:grpSpPr bwMode="auto">
          <a:xfrm>
            <a:off x="8208349" y="761801"/>
            <a:ext cx="3537764" cy="3322983"/>
            <a:chOff x="6156261" y="107341"/>
            <a:chExt cx="2653323" cy="2492237"/>
          </a:xfrm>
        </p:grpSpPr>
        <p:pic>
          <p:nvPicPr>
            <p:cNvPr id="7" name="Google Shape;436;p55"/>
            <p:cNvPicPr/>
            <p:nvPr/>
          </p:nvPicPr>
          <p:blipFill>
            <a:blip r:embed="rId3">
              <a:alphaModFix/>
            </a:blip>
            <a:stretch/>
          </p:blipFill>
          <p:spPr bwMode="auto">
            <a:xfrm>
              <a:off x="6156261" y="107341"/>
              <a:ext cx="2653323" cy="2492237"/>
            </a:xfrm>
            <a:prstGeom prst="rect">
              <a:avLst/>
            </a:prstGeom>
            <a:noFill/>
            <a:ln>
              <a:noFill/>
            </a:ln>
          </p:spPr>
        </p:pic>
        <p:pic>
          <p:nvPicPr>
            <p:cNvPr id="8" name="Google Shape;439;p55"/>
            <p:cNvPicPr/>
            <p:nvPr/>
          </p:nvPicPr>
          <p:blipFill>
            <a:blip r:embed="rId4">
              <a:alphaModFix/>
            </a:blip>
            <a:stretch/>
          </p:blipFill>
          <p:spPr bwMode="auto">
            <a:xfrm>
              <a:off x="6465069" y="861623"/>
              <a:ext cx="2035711" cy="1459615"/>
            </a:xfrm>
            <a:prstGeom prst="rect">
              <a:avLst/>
            </a:prstGeom>
            <a:noFill/>
            <a:ln>
              <a:noFill/>
            </a:ln>
          </p:spPr>
        </p:pic>
      </p:grpSp>
      <p:sp>
        <p:nvSpPr>
          <p:cNvPr id="9" name="TextBox 8">
            <a:extLst>
              <a:ext uri="{FF2B5EF4-FFF2-40B4-BE49-F238E27FC236}">
                <a16:creationId xmlns:a16="http://schemas.microsoft.com/office/drawing/2014/main" id="{A8FE11F0-687A-EC42-9160-E85FCF6C51AD}"/>
              </a:ext>
            </a:extLst>
          </p:cNvPr>
          <p:cNvSpPr txBox="1"/>
          <p:nvPr/>
        </p:nvSpPr>
        <p:spPr bwMode="auto">
          <a:xfrm>
            <a:off x="0" y="6516052"/>
            <a:ext cx="312906" cy="369332"/>
          </a:xfrm>
          <a:prstGeom prst="rect">
            <a:avLst/>
          </a:prstGeom>
          <a:noFill/>
        </p:spPr>
        <p:txBody>
          <a:bodyPr wrap="none" rtlCol="0">
            <a:spAutoFit/>
          </a:bodyPr>
          <a:lstStyle/>
          <a:p>
            <a:r>
              <a:rPr lang="en-DK" dirty="0"/>
              <a:t>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56" name="Google Shape;56;p10"/>
          <p:cNvSpPr txBox="1">
            <a:spLocks noGrp="1"/>
          </p:cNvSpPr>
          <p:nvPr>
            <p:ph type="title"/>
          </p:nvPr>
        </p:nvSpPr>
        <p:spPr bwMode="auto">
          <a:xfrm>
            <a:off x="1016000" y="1600200"/>
            <a:ext cx="10363200" cy="1362000"/>
          </a:xfrm>
          <a:prstGeom prst="rect">
            <a:avLst/>
          </a:prstGeom>
          <a:noFill/>
          <a:ln>
            <a:noFill/>
          </a:ln>
        </p:spPr>
        <p:txBody>
          <a:bodyPr spcFirstLastPara="1" vert="horz" wrap="square" lIns="121900" tIns="60933" rIns="121900" bIns="60933" numCol="1" anchor="ctr" anchorCtr="0" compatLnSpc="1">
            <a:prstTxWarp prst="textNoShape">
              <a:avLst/>
            </a:prstTxWarp>
            <a:noAutofit/>
          </a:bodyPr>
          <a:lstStyle/>
          <a:p>
            <a:pPr>
              <a:defRPr/>
            </a:pPr>
            <a:r>
              <a:rPr lang="en-US"/>
              <a:t>What is OpenMS?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63" name="Google Shape;63;p11"/>
          <p:cNvSpPr txBox="1">
            <a:spLocks noGrp="1"/>
          </p:cNvSpPr>
          <p:nvPr>
            <p:ph type="body" idx="1"/>
          </p:nvPr>
        </p:nvSpPr>
        <p:spPr bwMode="auto">
          <a:xfrm>
            <a:off x="203200" y="990600"/>
            <a:ext cx="11785600" cy="54104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Bef>
                <a:spcPts val="853"/>
              </a:spcBef>
              <a:buNone/>
              <a:defRPr/>
            </a:pPr>
            <a:r>
              <a:rPr lang="en-US" sz="2400" b="1" dirty="0"/>
              <a:t>OpenMS</a:t>
            </a:r>
            <a:r>
              <a:rPr lang="en-US" sz="2400" dirty="0"/>
              <a:t> is:</a:t>
            </a:r>
            <a:endParaRPr sz="2400" dirty="0"/>
          </a:p>
          <a:p>
            <a:pPr marL="33867" indent="0">
              <a:buSzPts val="3200"/>
              <a:buNone/>
              <a:defRPr/>
            </a:pPr>
            <a:endParaRPr lang="en-US" sz="2400" dirty="0"/>
          </a:p>
          <a:p>
            <a:pPr marL="319617" indent="-285750">
              <a:buSzPts val="3200"/>
              <a:defRPr/>
            </a:pPr>
            <a:r>
              <a:rPr lang="en-US" sz="2400" dirty="0"/>
              <a:t>Computational </a:t>
            </a:r>
            <a:r>
              <a:rPr lang="en-US" sz="2400" b="1" dirty="0"/>
              <a:t>library</a:t>
            </a:r>
            <a:r>
              <a:rPr lang="en-US" sz="2400" dirty="0"/>
              <a:t>, </a:t>
            </a:r>
            <a:r>
              <a:rPr lang="en-US" sz="2400" b="1" dirty="0"/>
              <a:t>tools</a:t>
            </a:r>
            <a:r>
              <a:rPr lang="en-US" sz="2400" dirty="0"/>
              <a:t>, and </a:t>
            </a:r>
            <a:r>
              <a:rPr lang="en-US" sz="2400" b="1" dirty="0"/>
              <a:t>workflows </a:t>
            </a:r>
            <a:r>
              <a:rPr lang="en-US" sz="2400" dirty="0"/>
              <a:t>for the analysis of mass spectrometry data</a:t>
            </a:r>
          </a:p>
          <a:p>
            <a:pPr marL="319617" indent="-285750">
              <a:buSzPts val="3200"/>
              <a:defRPr/>
            </a:pPr>
            <a:endParaRPr lang="en-US" sz="2400" dirty="0"/>
          </a:p>
          <a:p>
            <a:pPr marL="319617" indent="-285750">
              <a:buSzPts val="3200"/>
              <a:defRPr/>
            </a:pPr>
            <a:r>
              <a:rPr lang="en-US" sz="2400" b="1" dirty="0"/>
              <a:t>Open-source</a:t>
            </a:r>
            <a:r>
              <a:rPr lang="en-US" sz="2400" dirty="0"/>
              <a:t> and free of charge</a:t>
            </a:r>
          </a:p>
          <a:p>
            <a:pPr marL="33869" indent="0">
              <a:buSzPts val="3200"/>
              <a:buNone/>
              <a:defRPr/>
            </a:pPr>
            <a:endParaRPr lang="en-US" sz="3600" b="1" dirty="0">
              <a:solidFill>
                <a:schemeClr val="dk1"/>
              </a:solidFill>
              <a:ea typeface="Calibri"/>
              <a:cs typeface="Calibri"/>
            </a:endParaRPr>
          </a:p>
          <a:p>
            <a:pPr marL="376769" indent="-342900">
              <a:buSzPts val="3200"/>
              <a:defRPr/>
            </a:pPr>
            <a:r>
              <a:rPr lang="en-US" sz="2900" b="1" dirty="0">
                <a:solidFill>
                  <a:schemeClr val="dk1"/>
                </a:solidFill>
                <a:ea typeface="Calibri"/>
                <a:cs typeface="Calibri"/>
              </a:rPr>
              <a:t>Vendor-independent:</a:t>
            </a:r>
            <a:r>
              <a:rPr lang="en-US" sz="2900" dirty="0">
                <a:solidFill>
                  <a:schemeClr val="dk1"/>
                </a:solidFill>
                <a:ea typeface="Calibri"/>
                <a:cs typeface="Calibri"/>
              </a:rPr>
              <a:t> Supports vendor-formats through conversion with </a:t>
            </a:r>
            <a:r>
              <a:rPr lang="en-US" sz="2900" dirty="0" err="1">
                <a:solidFill>
                  <a:schemeClr val="dk1"/>
                </a:solidFill>
                <a:ea typeface="Calibri"/>
                <a:cs typeface="Calibri"/>
              </a:rPr>
              <a:t>proteowizard</a:t>
            </a:r>
            <a:r>
              <a:rPr lang="en-US" sz="2900" dirty="0">
                <a:solidFill>
                  <a:schemeClr val="dk1"/>
                </a:solidFill>
                <a:ea typeface="Calibri"/>
                <a:cs typeface="Calibri"/>
              </a:rPr>
              <a:t> library</a:t>
            </a:r>
            <a:endParaRPr lang="en-US" sz="2900" dirty="0"/>
          </a:p>
          <a:p>
            <a:pPr marL="376769" indent="-342900">
              <a:buSzPts val="3200"/>
              <a:defRPr/>
            </a:pPr>
            <a:endParaRPr lang="en-US" sz="2900" b="1" dirty="0">
              <a:solidFill>
                <a:schemeClr val="dk1"/>
              </a:solidFill>
              <a:ea typeface="Calibri"/>
              <a:cs typeface="Calibri"/>
            </a:endParaRPr>
          </a:p>
          <a:p>
            <a:pPr marL="376769" indent="-342900">
              <a:buSzPts val="3200"/>
              <a:defRPr/>
            </a:pPr>
            <a:r>
              <a:rPr lang="en-US" sz="2900" b="1" dirty="0">
                <a:solidFill>
                  <a:schemeClr val="dk1"/>
                </a:solidFill>
                <a:ea typeface="Calibri"/>
                <a:cs typeface="Calibri"/>
              </a:rPr>
              <a:t>Standards: </a:t>
            </a:r>
            <a:r>
              <a:rPr lang="en-US" sz="2900" dirty="0">
                <a:solidFill>
                  <a:schemeClr val="dk1"/>
                </a:solidFill>
                <a:ea typeface="Calibri"/>
                <a:cs typeface="Calibri"/>
              </a:rPr>
              <a:t>Supports all major file formats (PSI) </a:t>
            </a:r>
            <a:endParaRPr sz="2900" dirty="0"/>
          </a:p>
        </p:txBody>
      </p:sp>
      <p:sp>
        <p:nvSpPr>
          <p:cNvPr id="64" name="Google Shape;64;p11"/>
          <p:cNvSpPr txBox="1">
            <a:spLocks noGrp="1"/>
          </p:cNvSpPr>
          <p:nvPr>
            <p:ph type="title"/>
          </p:nvPr>
        </p:nvSpPr>
        <p:spPr bwMode="auto">
          <a:xfrm>
            <a:off x="203200" y="76200"/>
            <a:ext cx="8940800" cy="686000"/>
          </a:xfrm>
          <a:prstGeom prst="rect">
            <a:avLst/>
          </a:prstGeom>
        </p:spPr>
        <p:txBody>
          <a:bodyPr spcFirstLastPara="1" vert="horz" wrap="square" lIns="121900" tIns="60933" rIns="121900" bIns="60933" numCol="1" anchor="ctr" anchorCtr="0" compatLnSpc="1">
            <a:prstTxWarp prst="textNoShape">
              <a:avLst/>
            </a:prstTxWarp>
            <a:noAutofit/>
          </a:bodyPr>
          <a:lstStyle/>
          <a:p>
            <a:pPr>
              <a:defRPr/>
            </a:pPr>
            <a:r>
              <a:rPr lang="en-US"/>
              <a:t>What is OpenMS?</a:t>
            </a:r>
            <a:endParaRPr/>
          </a:p>
        </p:txBody>
      </p:sp>
      <p:sp>
        <p:nvSpPr>
          <p:cNvPr id="4" name="TextBox 3">
            <a:extLst>
              <a:ext uri="{FF2B5EF4-FFF2-40B4-BE49-F238E27FC236}">
                <a16:creationId xmlns:a16="http://schemas.microsoft.com/office/drawing/2014/main" id="{1A91787E-749B-C640-831D-73CAC7CD013E}"/>
              </a:ext>
            </a:extLst>
          </p:cNvPr>
          <p:cNvSpPr txBox="1"/>
          <p:nvPr/>
        </p:nvSpPr>
        <p:spPr bwMode="auto">
          <a:xfrm>
            <a:off x="0" y="6516052"/>
            <a:ext cx="312906" cy="369332"/>
          </a:xfrm>
          <a:prstGeom prst="rect">
            <a:avLst/>
          </a:prstGeom>
          <a:noFill/>
        </p:spPr>
        <p:txBody>
          <a:bodyPr wrap="none" rtlCol="0">
            <a:spAutoFit/>
          </a:bodyPr>
          <a:lstStyle/>
          <a:p>
            <a:r>
              <a:rPr lang="en-DK" dirty="0"/>
              <a:t>6</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pic>
        <p:nvPicPr>
          <p:cNvPr id="94" name="Google Shape;94;p15"/>
          <p:cNvPicPr/>
          <p:nvPr/>
        </p:nvPicPr>
        <p:blipFill>
          <a:blip r:embed="rId3">
            <a:alphaModFix/>
          </a:blip>
          <a:stretch/>
        </p:blipFill>
        <p:spPr bwMode="auto">
          <a:xfrm>
            <a:off x="1160000" y="762208"/>
            <a:ext cx="9486336" cy="6095801"/>
          </a:xfrm>
          <a:prstGeom prst="rect">
            <a:avLst/>
          </a:prstGeom>
          <a:noFill/>
          <a:ln>
            <a:noFill/>
          </a:ln>
        </p:spPr>
      </p:pic>
      <p:sp>
        <p:nvSpPr>
          <p:cNvPr id="95" name="Google Shape;95;p15"/>
          <p:cNvSpPr/>
          <p:nvPr/>
        </p:nvSpPr>
        <p:spPr bwMode="auto">
          <a:xfrm>
            <a:off x="5594933" y="1075567"/>
            <a:ext cx="1177200" cy="493600"/>
          </a:xfrm>
          <a:prstGeom prst="rect">
            <a:avLst/>
          </a:prstGeom>
          <a:solidFill>
            <a:schemeClr val="accent1">
              <a:lumMod val="40000"/>
              <a:lumOff val="60000"/>
            </a:scheme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defRPr/>
            </a:pPr>
            <a:r>
              <a:rPr lang="en-US" sz="2000" dirty="0" err="1"/>
              <a:t>nextflow</a:t>
            </a:r>
            <a:endParaRPr sz="2000" dirty="0"/>
          </a:p>
        </p:txBody>
      </p:sp>
      <p:sp>
        <p:nvSpPr>
          <p:cNvPr id="2" name="Google Shape;101;p16"/>
          <p:cNvSpPr txBox="1">
            <a:spLocks noGrp="1"/>
          </p:cNvSpPr>
          <p:nvPr>
            <p:ph type="title"/>
          </p:nvPr>
        </p:nvSpPr>
        <p:spPr bwMode="auto">
          <a:xfrm>
            <a:off x="203200" y="76200"/>
            <a:ext cx="8940800" cy="686000"/>
          </a:xfrm>
          <a:prstGeom prst="rect">
            <a:avLst/>
          </a:prstGeom>
        </p:spPr>
        <p:txBody>
          <a:bodyPr spcFirstLastPara="1" vert="horz" wrap="square" lIns="121900" tIns="60933" rIns="121900" bIns="60933" numCol="1" anchor="ctr" anchorCtr="0" compatLnSpc="1">
            <a:prstTxWarp prst="textNoShape">
              <a:avLst/>
            </a:prstTxWarp>
            <a:noAutofit/>
          </a:bodyPr>
          <a:lstStyle/>
          <a:p>
            <a:pPr>
              <a:defRPr/>
            </a:pPr>
            <a:r>
              <a:rPr lang="en-US" dirty="0"/>
              <a:t>The OpenMS framework</a:t>
            </a:r>
            <a:endParaRPr dirty="0"/>
          </a:p>
        </p:txBody>
      </p:sp>
      <p:sp>
        <p:nvSpPr>
          <p:cNvPr id="5" name="TextBox 4">
            <a:extLst>
              <a:ext uri="{FF2B5EF4-FFF2-40B4-BE49-F238E27FC236}">
                <a16:creationId xmlns:a16="http://schemas.microsoft.com/office/drawing/2014/main" id="{9152445C-EE7F-0945-9411-7444F6BF8EC9}"/>
              </a:ext>
            </a:extLst>
          </p:cNvPr>
          <p:cNvSpPr txBox="1"/>
          <p:nvPr/>
        </p:nvSpPr>
        <p:spPr bwMode="auto">
          <a:xfrm>
            <a:off x="0" y="6516052"/>
            <a:ext cx="312906" cy="369332"/>
          </a:xfrm>
          <a:prstGeom prst="rect">
            <a:avLst/>
          </a:prstGeom>
          <a:noFill/>
        </p:spPr>
        <p:txBody>
          <a:bodyPr wrap="none" rtlCol="0">
            <a:spAutoFit/>
          </a:bodyPr>
          <a:lstStyle/>
          <a:p>
            <a:r>
              <a:rPr lang="en-DK" dirty="0"/>
              <a:t>7</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298" name="Google Shape;298;p40"/>
          <p:cNvSpPr txBox="1">
            <a:spLocks noGrp="1"/>
          </p:cNvSpPr>
          <p:nvPr>
            <p:ph type="title"/>
          </p:nvPr>
        </p:nvSpPr>
        <p:spPr bwMode="auto">
          <a:xfrm>
            <a:off x="203200" y="76200"/>
            <a:ext cx="8940800" cy="686000"/>
          </a:xfrm>
          <a:prstGeom prst="rect">
            <a:avLst/>
          </a:prstGeom>
        </p:spPr>
        <p:txBody>
          <a:bodyPr spcFirstLastPara="1" vert="horz" wrap="square" lIns="121900" tIns="60933" rIns="121900" bIns="60933" numCol="1" anchor="ctr" anchorCtr="0" compatLnSpc="1">
            <a:prstTxWarp prst="textNoShape">
              <a:avLst/>
            </a:prstTxWarp>
            <a:noAutofit/>
          </a:bodyPr>
          <a:lstStyle/>
          <a:p>
            <a:pPr>
              <a:defRPr/>
            </a:pPr>
            <a:r>
              <a:rPr lang="en-US" dirty="0"/>
              <a:t>OpenMS Tools</a:t>
            </a:r>
            <a:endParaRPr dirty="0"/>
          </a:p>
        </p:txBody>
      </p:sp>
      <p:sp>
        <p:nvSpPr>
          <p:cNvPr id="299" name="Google Shape;299;p40"/>
          <p:cNvSpPr txBox="1">
            <a:spLocks noGrp="1"/>
          </p:cNvSpPr>
          <p:nvPr>
            <p:ph type="body" idx="1"/>
          </p:nvPr>
        </p:nvSpPr>
        <p:spPr bwMode="auto">
          <a:xfrm>
            <a:off x="203200" y="990600"/>
            <a:ext cx="11785600" cy="54104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lnSpc>
                <a:spcPct val="80000"/>
              </a:lnSpc>
              <a:spcBef>
                <a:spcPts val="1333"/>
              </a:spcBef>
              <a:buNone/>
              <a:defRPr/>
            </a:pPr>
            <a:r>
              <a:rPr lang="en-US" sz="2800" b="1" dirty="0">
                <a:latin typeface="Calibri"/>
                <a:cs typeface="Calibri"/>
              </a:rPr>
              <a:t>TOPP tools – The OpenMS </a:t>
            </a:r>
            <a:r>
              <a:rPr lang="en-US" sz="2800" b="1" dirty="0" err="1">
                <a:latin typeface="Calibri"/>
                <a:cs typeface="Calibri"/>
              </a:rPr>
              <a:t>PiPeline</a:t>
            </a:r>
            <a:r>
              <a:rPr lang="en-US" sz="2800" b="1" dirty="0">
                <a:latin typeface="Calibri"/>
                <a:cs typeface="Calibri"/>
              </a:rPr>
              <a:t> tools</a:t>
            </a:r>
            <a:endParaRPr sz="2800" b="1" dirty="0">
              <a:latin typeface="Calibri"/>
              <a:cs typeface="Calibri"/>
            </a:endParaRPr>
          </a:p>
          <a:p>
            <a:pPr marL="609585" indent="-440256">
              <a:lnSpc>
                <a:spcPct val="80000"/>
              </a:lnSpc>
              <a:spcBef>
                <a:spcPts val="1227"/>
              </a:spcBef>
              <a:buSzPts val="1600"/>
              <a:defRPr/>
            </a:pPr>
            <a:r>
              <a:rPr lang="en-US" sz="2800" dirty="0">
                <a:latin typeface="Calibri"/>
                <a:cs typeface="Calibri"/>
              </a:rPr>
              <a:t>&gt; 180 Building blocks: One application for each analysis step</a:t>
            </a:r>
            <a:endParaRPr sz="2800" dirty="0">
              <a:latin typeface="Calibri"/>
              <a:cs typeface="Calibri"/>
            </a:endParaRPr>
          </a:p>
          <a:p>
            <a:pPr marL="609585" indent="-440256">
              <a:lnSpc>
                <a:spcPct val="80000"/>
              </a:lnSpc>
              <a:spcBef>
                <a:spcPts val="1227"/>
              </a:spcBef>
              <a:buSzPts val="1600"/>
              <a:defRPr/>
            </a:pPr>
            <a:r>
              <a:rPr lang="en-US" sz="2800" dirty="0">
                <a:latin typeface="Calibri"/>
                <a:cs typeface="Calibri"/>
              </a:rPr>
              <a:t>All applications share </a:t>
            </a:r>
            <a:r>
              <a:rPr lang="en-US" sz="2800" b="1" dirty="0">
                <a:latin typeface="Calibri"/>
                <a:cs typeface="Calibri"/>
              </a:rPr>
              <a:t>identical user interfaces</a:t>
            </a:r>
            <a:endParaRPr sz="2800" b="1" dirty="0">
              <a:latin typeface="Calibri"/>
              <a:cs typeface="Calibri"/>
            </a:endParaRPr>
          </a:p>
          <a:p>
            <a:pPr marL="609585" indent="-440256">
              <a:lnSpc>
                <a:spcPct val="80000"/>
              </a:lnSpc>
              <a:spcBef>
                <a:spcPts val="1227"/>
              </a:spcBef>
              <a:buSzPts val="1600"/>
              <a:defRPr/>
            </a:pPr>
            <a:r>
              <a:rPr lang="en-US" sz="2800" dirty="0">
                <a:latin typeface="Calibri"/>
                <a:cs typeface="Calibri"/>
              </a:rPr>
              <a:t>Exchange data in PSI </a:t>
            </a:r>
            <a:r>
              <a:rPr lang="en-US" sz="2800" b="1" dirty="0">
                <a:latin typeface="Calibri"/>
                <a:cs typeface="Calibri"/>
              </a:rPr>
              <a:t>standard formats</a:t>
            </a:r>
            <a:endParaRPr sz="2800" dirty="0"/>
          </a:p>
          <a:p>
            <a:pPr marL="169329" indent="0">
              <a:lnSpc>
                <a:spcPct val="80000"/>
              </a:lnSpc>
              <a:spcBef>
                <a:spcPts val="1227"/>
              </a:spcBef>
              <a:buSzPts val="1600"/>
              <a:buNone/>
              <a:defRPr/>
            </a:pPr>
            <a:r>
              <a:rPr lang="en-US" sz="2800" dirty="0">
                <a:latin typeface="Calibri"/>
                <a:cs typeface="Calibri"/>
                <a:sym typeface="Wingdings" pitchFamily="2" charset="2"/>
              </a:rPr>
              <a:t></a:t>
            </a:r>
            <a:r>
              <a:rPr lang="en-US" sz="2800" dirty="0">
                <a:latin typeface="Calibri"/>
                <a:cs typeface="Calibri"/>
              </a:rPr>
              <a:t> Easily integrated in various </a:t>
            </a:r>
            <a:r>
              <a:rPr lang="en-US" sz="2800" b="1" dirty="0">
                <a:latin typeface="Calibri"/>
                <a:cs typeface="Calibri"/>
              </a:rPr>
              <a:t>workflow systems</a:t>
            </a:r>
            <a:endParaRPr sz="2800" dirty="0"/>
          </a:p>
          <a:p>
            <a:pPr marL="609585" indent="-440256">
              <a:lnSpc>
                <a:spcPct val="80000"/>
              </a:lnSpc>
              <a:spcBef>
                <a:spcPts val="1227"/>
              </a:spcBef>
              <a:buSzPts val="1600"/>
              <a:defRPr/>
            </a:pPr>
            <a:r>
              <a:rPr lang="en-US" sz="2800" b="1" dirty="0">
                <a:latin typeface="Calibri"/>
                <a:cs typeface="Calibri"/>
              </a:rPr>
              <a:t>Support for other tools (e.g., SIRIUS, GNPS...)</a:t>
            </a:r>
            <a:br>
              <a:rPr lang="en-US" sz="2133" b="1" dirty="0"/>
            </a:br>
            <a:endParaRPr sz="3200" b="1" dirty="0">
              <a:latin typeface="Calibri"/>
              <a:cs typeface="Calibri"/>
            </a:endParaRPr>
          </a:p>
        </p:txBody>
      </p:sp>
      <p:pic>
        <p:nvPicPr>
          <p:cNvPr id="300" name="Google Shape;300;p40"/>
          <p:cNvPicPr/>
          <p:nvPr/>
        </p:nvPicPr>
        <p:blipFill>
          <a:blip r:embed="rId2">
            <a:alphaModFix/>
          </a:blip>
          <a:stretch/>
        </p:blipFill>
        <p:spPr bwMode="auto">
          <a:xfrm>
            <a:off x="9621353" y="2387026"/>
            <a:ext cx="1764851" cy="1308775"/>
          </a:xfrm>
          <a:prstGeom prst="rect">
            <a:avLst/>
          </a:prstGeom>
          <a:noFill/>
          <a:ln>
            <a:noFill/>
          </a:ln>
        </p:spPr>
      </p:pic>
      <p:sp>
        <p:nvSpPr>
          <p:cNvPr id="5" name="TextBox 4">
            <a:extLst>
              <a:ext uri="{FF2B5EF4-FFF2-40B4-BE49-F238E27FC236}">
                <a16:creationId xmlns:a16="http://schemas.microsoft.com/office/drawing/2014/main" id="{92EA5987-9F62-434F-9419-6E62829B1193}"/>
              </a:ext>
            </a:extLst>
          </p:cNvPr>
          <p:cNvSpPr txBox="1"/>
          <p:nvPr/>
        </p:nvSpPr>
        <p:spPr bwMode="auto">
          <a:xfrm>
            <a:off x="0" y="6516052"/>
            <a:ext cx="312906" cy="369332"/>
          </a:xfrm>
          <a:prstGeom prst="rect">
            <a:avLst/>
          </a:prstGeom>
          <a:noFill/>
        </p:spPr>
        <p:txBody>
          <a:bodyPr wrap="none" rtlCol="0">
            <a:spAutoFit/>
          </a:bodyPr>
          <a:lstStyle/>
          <a:p>
            <a:r>
              <a:rPr lang="en-DK" dirty="0"/>
              <a:t>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pic>
        <p:nvPicPr>
          <p:cNvPr id="9" name="Google Shape;534;p65"/>
          <p:cNvPicPr/>
          <p:nvPr/>
        </p:nvPicPr>
        <p:blipFill>
          <a:blip r:embed="rId3">
            <a:alphaModFix/>
          </a:blip>
          <a:stretch/>
        </p:blipFill>
        <p:spPr bwMode="auto">
          <a:xfrm>
            <a:off x="4673599" y="4301067"/>
            <a:ext cx="2674267" cy="1959644"/>
          </a:xfrm>
          <a:prstGeom prst="rect">
            <a:avLst/>
          </a:prstGeom>
          <a:noFill/>
          <a:ln>
            <a:noFill/>
          </a:ln>
        </p:spPr>
      </p:pic>
      <p:pic>
        <p:nvPicPr>
          <p:cNvPr id="649" name="Google Shape;649;p77"/>
          <p:cNvPicPr/>
          <p:nvPr/>
        </p:nvPicPr>
        <p:blipFill>
          <a:blip r:embed="rId4">
            <a:alphaModFix/>
          </a:blip>
          <a:stretch/>
        </p:blipFill>
        <p:spPr bwMode="auto">
          <a:xfrm>
            <a:off x="7852322" y="4107612"/>
            <a:ext cx="4339679" cy="2131301"/>
          </a:xfrm>
          <a:prstGeom prst="rect">
            <a:avLst/>
          </a:prstGeom>
          <a:noFill/>
          <a:ln>
            <a:noFill/>
          </a:ln>
        </p:spPr>
      </p:pic>
      <p:pic>
        <p:nvPicPr>
          <p:cNvPr id="650" name="Google Shape;650;p77"/>
          <p:cNvPicPr/>
          <p:nvPr/>
        </p:nvPicPr>
        <p:blipFill>
          <a:blip r:embed="rId5">
            <a:alphaModFix/>
          </a:blip>
          <a:stretch/>
        </p:blipFill>
        <p:spPr bwMode="auto">
          <a:xfrm>
            <a:off x="9297409" y="3503031"/>
            <a:ext cx="1449500" cy="513125"/>
          </a:xfrm>
          <a:prstGeom prst="rect">
            <a:avLst/>
          </a:prstGeom>
          <a:noFill/>
          <a:ln>
            <a:noFill/>
          </a:ln>
        </p:spPr>
      </p:pic>
      <p:sp>
        <p:nvSpPr>
          <p:cNvPr id="7" name="TextBox 6"/>
          <p:cNvSpPr txBox="1"/>
          <p:nvPr/>
        </p:nvSpPr>
        <p:spPr bwMode="auto">
          <a:xfrm>
            <a:off x="8379625" y="6447630"/>
            <a:ext cx="3285067" cy="379656"/>
          </a:xfrm>
          <a:prstGeom prst="rect">
            <a:avLst/>
          </a:prstGeom>
          <a:noFill/>
        </p:spPr>
        <p:txBody>
          <a:bodyPr wrap="square">
            <a:spAutoFit/>
          </a:bodyPr>
          <a:lstStyle/>
          <a:p>
            <a:pPr>
              <a:defRPr/>
            </a:pPr>
            <a:r>
              <a:rPr lang="en-US" sz="1867"/>
              <a:t>Matthias Bernt, UFZ Leipzig</a:t>
            </a:r>
            <a:endParaRPr lang="en-US" sz="2400"/>
          </a:p>
        </p:txBody>
      </p:sp>
      <p:pic>
        <p:nvPicPr>
          <p:cNvPr id="8" name="Google Shape;579;p69"/>
          <p:cNvPicPr/>
          <p:nvPr/>
        </p:nvPicPr>
        <p:blipFill>
          <a:blip r:embed="rId6">
            <a:alphaModFix/>
          </a:blip>
          <a:stretch/>
        </p:blipFill>
        <p:spPr bwMode="auto">
          <a:xfrm>
            <a:off x="5006882" y="3503031"/>
            <a:ext cx="2007703" cy="402861"/>
          </a:xfrm>
          <a:prstGeom prst="rect">
            <a:avLst/>
          </a:prstGeom>
          <a:noFill/>
          <a:ln>
            <a:noFill/>
          </a:ln>
        </p:spPr>
      </p:pic>
      <p:pic>
        <p:nvPicPr>
          <p:cNvPr id="10" name="Google Shape;516;p63"/>
          <p:cNvPicPr/>
          <p:nvPr/>
        </p:nvPicPr>
        <p:blipFill>
          <a:blip r:embed="rId7">
            <a:alphaModFix/>
          </a:blip>
          <a:stretch/>
        </p:blipFill>
        <p:spPr bwMode="auto">
          <a:xfrm>
            <a:off x="203201" y="4107612"/>
            <a:ext cx="3848321" cy="2131301"/>
          </a:xfrm>
          <a:prstGeom prst="rect">
            <a:avLst/>
          </a:prstGeom>
          <a:noFill/>
          <a:ln>
            <a:noFill/>
          </a:ln>
        </p:spPr>
      </p:pic>
      <p:pic>
        <p:nvPicPr>
          <p:cNvPr id="11" name="Google Shape;514;p63" descr="http://photos1.meetupstatic.com/photos/event/2/c/9/4/highres_376211412.jpeg"/>
          <p:cNvPicPr/>
          <p:nvPr/>
        </p:nvPicPr>
        <p:blipFill>
          <a:blip r:embed="rId8">
            <a:alphaModFix/>
          </a:blip>
          <a:stretch/>
        </p:blipFill>
        <p:spPr bwMode="auto">
          <a:xfrm>
            <a:off x="858889" y="3386667"/>
            <a:ext cx="1992579" cy="519227"/>
          </a:xfrm>
          <a:prstGeom prst="rect">
            <a:avLst/>
          </a:prstGeom>
          <a:noFill/>
          <a:ln>
            <a:noFill/>
          </a:ln>
        </p:spPr>
      </p:pic>
      <p:sp>
        <p:nvSpPr>
          <p:cNvPr id="12" name="Google Shape;454;p57"/>
          <p:cNvSpPr txBox="1">
            <a:spLocks noGrp="1"/>
          </p:cNvSpPr>
          <p:nvPr>
            <p:ph type="body" idx="1"/>
          </p:nvPr>
        </p:nvSpPr>
        <p:spPr bwMode="auto">
          <a:xfrm>
            <a:off x="516833" y="970917"/>
            <a:ext cx="11164000" cy="5526834"/>
          </a:xfrm>
          <a:prstGeom prst="rect">
            <a:avLst/>
          </a:prstGeom>
          <a:noFill/>
          <a:ln>
            <a:noFill/>
          </a:ln>
        </p:spPr>
        <p:txBody>
          <a:bodyPr spcFirstLastPara="1" vert="horz" wrap="square" lIns="121900" tIns="60933" rIns="121900" bIns="60933" numCol="1" anchor="t" anchorCtr="0" compatLnSpc="1">
            <a:prstTxWarp prst="textNoShape">
              <a:avLst/>
            </a:prstTxWarp>
            <a:noAutofit/>
          </a:bodyPr>
          <a:lstStyle/>
          <a:p>
            <a:pPr marL="0" indent="0">
              <a:lnSpc>
                <a:spcPct val="110000"/>
              </a:lnSpc>
              <a:buClr>
                <a:schemeClr val="dk1"/>
              </a:buClr>
              <a:buSzPts val="1400"/>
              <a:buNone/>
              <a:defRPr/>
            </a:pPr>
            <a:r>
              <a:rPr lang="en-US" sz="2800" b="1" dirty="0"/>
              <a:t>Chaining</a:t>
            </a:r>
            <a:r>
              <a:rPr lang="en-US" sz="2800" dirty="0"/>
              <a:t> of tools to build workflows</a:t>
            </a:r>
            <a:br>
              <a:rPr lang="en-US" sz="2800" dirty="0"/>
            </a:br>
            <a:r>
              <a:rPr lang="en-US" sz="2800" dirty="0"/>
              <a:t>Facilitate </a:t>
            </a:r>
            <a:r>
              <a:rPr lang="en-US" sz="2800" i="1" dirty="0"/>
              <a:t>reproducible</a:t>
            </a:r>
            <a:r>
              <a:rPr lang="en-US" sz="2800" dirty="0"/>
              <a:t> and </a:t>
            </a:r>
            <a:r>
              <a:rPr lang="en-US" sz="2800" i="1" dirty="0"/>
              <a:t>reusable</a:t>
            </a:r>
            <a:r>
              <a:rPr lang="en-US" sz="2800" dirty="0"/>
              <a:t> research</a:t>
            </a:r>
            <a:endParaRPr sz="1600" dirty="0"/>
          </a:p>
          <a:p>
            <a:pPr marL="0" indent="0">
              <a:lnSpc>
                <a:spcPct val="110000"/>
              </a:lnSpc>
              <a:spcBef>
                <a:spcPts val="533"/>
              </a:spcBef>
              <a:buClr>
                <a:schemeClr val="dk1"/>
              </a:buClr>
              <a:buSzPts val="1400"/>
              <a:buNone/>
              <a:defRPr/>
            </a:pPr>
            <a:endParaRPr lang="en-US" dirty="0">
              <a:solidFill>
                <a:schemeClr val="dk1"/>
              </a:solidFill>
              <a:ea typeface="Calibri"/>
              <a:cs typeface="Calibri"/>
            </a:endParaRPr>
          </a:p>
          <a:p>
            <a:pPr marL="0" indent="0">
              <a:lnSpc>
                <a:spcPct val="110000"/>
              </a:lnSpc>
              <a:spcBef>
                <a:spcPts val="533"/>
              </a:spcBef>
              <a:buClr>
                <a:schemeClr val="dk1"/>
              </a:buClr>
              <a:buSzPts val="1400"/>
              <a:buNone/>
              <a:defRPr/>
            </a:pPr>
            <a:endParaRPr lang="en-US" dirty="0"/>
          </a:p>
          <a:p>
            <a:pPr marL="0" indent="0" algn="ctr">
              <a:lnSpc>
                <a:spcPct val="110000"/>
              </a:lnSpc>
              <a:spcBef>
                <a:spcPts val="533"/>
              </a:spcBef>
              <a:buClr>
                <a:schemeClr val="dk1"/>
              </a:buClr>
              <a:buSzPts val="1400"/>
              <a:buNone/>
              <a:defRPr/>
            </a:pPr>
            <a:br>
              <a:rPr lang="en-US" dirty="0">
                <a:solidFill>
                  <a:schemeClr val="dk1"/>
                </a:solidFill>
                <a:ea typeface="Calibri"/>
                <a:cs typeface="Calibri"/>
              </a:rPr>
            </a:br>
            <a:r>
              <a:rPr lang="en-US" dirty="0">
                <a:solidFill>
                  <a:schemeClr val="dk1"/>
                </a:solidFill>
                <a:ea typeface="Calibri"/>
                <a:cs typeface="Calibri"/>
              </a:rPr>
              <a:t>Different workflow systems:</a:t>
            </a:r>
            <a:endParaRPr sz="1600" dirty="0"/>
          </a:p>
          <a:p>
            <a:pPr marL="1219170" indent="0">
              <a:lnSpc>
                <a:spcPct val="110000"/>
              </a:lnSpc>
              <a:spcBef>
                <a:spcPts val="373"/>
              </a:spcBef>
              <a:buNone/>
              <a:defRPr/>
            </a:pPr>
            <a:endParaRPr dirty="0">
              <a:solidFill>
                <a:schemeClr val="dk1"/>
              </a:solidFill>
              <a:ea typeface="Calibri"/>
              <a:cs typeface="Calibri"/>
            </a:endParaRPr>
          </a:p>
        </p:txBody>
      </p:sp>
      <p:sp>
        <p:nvSpPr>
          <p:cNvPr id="14" name="Google Shape;298;p40">
            <a:extLst>
              <a:ext uri="{FF2B5EF4-FFF2-40B4-BE49-F238E27FC236}">
                <a16:creationId xmlns:a16="http://schemas.microsoft.com/office/drawing/2014/main" id="{6B380573-92ED-3643-A488-3BA987688402}"/>
              </a:ext>
            </a:extLst>
          </p:cNvPr>
          <p:cNvSpPr txBox="1">
            <a:spLocks/>
          </p:cNvSpPr>
          <p:nvPr/>
        </p:nvSpPr>
        <p:spPr bwMode="auto">
          <a:xfrm>
            <a:off x="203200" y="76200"/>
            <a:ext cx="8940800" cy="686000"/>
          </a:xfrm>
          <a:prstGeom prst="rect">
            <a:avLst/>
          </a:prstGeom>
          <a:noFill/>
          <a:ln>
            <a:noFill/>
          </a:ln>
        </p:spPr>
        <p:txBody>
          <a:bodyPr spcFirstLastPara="1" vert="horz" wrap="square" lIns="121900" tIns="60933" rIns="121900" bIns="60933" numCol="1" anchor="ctr" anchorCtr="0" compatLnSpc="1">
            <a:prstTxWarp prst="textNoShape">
              <a:avLst/>
            </a:prstTxWarp>
            <a:noAutofit/>
          </a:bodyPr>
          <a:lstStyle>
            <a:lvl1pPr algn="l">
              <a:spcBef>
                <a:spcPts val="0"/>
              </a:spcBef>
              <a:spcAft>
                <a:spcPts val="0"/>
              </a:spcAft>
              <a:defRPr sz="3000" b="1">
                <a:solidFill>
                  <a:srgbClr val="000000"/>
                </a:solidFill>
                <a:latin typeface="+mj-lt"/>
                <a:ea typeface="+mj-ea"/>
                <a:cs typeface="+mj-cs"/>
              </a:defRPr>
            </a:lvl1pPr>
            <a:lvl2pPr algn="l">
              <a:spcBef>
                <a:spcPts val="0"/>
              </a:spcBef>
              <a:spcAft>
                <a:spcPts val="0"/>
              </a:spcAft>
              <a:defRPr sz="2400" b="1">
                <a:solidFill>
                  <a:schemeClr val="tx1"/>
                </a:solidFill>
                <a:latin typeface="Verdana"/>
                <a:ea typeface="ＭＳ Ｐゴシック"/>
              </a:defRPr>
            </a:lvl2pPr>
            <a:lvl3pPr algn="l">
              <a:spcBef>
                <a:spcPts val="0"/>
              </a:spcBef>
              <a:spcAft>
                <a:spcPts val="0"/>
              </a:spcAft>
              <a:defRPr sz="2400" b="1">
                <a:solidFill>
                  <a:schemeClr val="tx1"/>
                </a:solidFill>
                <a:latin typeface="Verdana"/>
                <a:ea typeface="ＭＳ Ｐゴシック"/>
              </a:defRPr>
            </a:lvl3pPr>
            <a:lvl4pPr algn="l">
              <a:spcBef>
                <a:spcPts val="0"/>
              </a:spcBef>
              <a:spcAft>
                <a:spcPts val="0"/>
              </a:spcAft>
              <a:defRPr sz="2400" b="1">
                <a:solidFill>
                  <a:schemeClr val="tx1"/>
                </a:solidFill>
                <a:latin typeface="Verdana"/>
                <a:ea typeface="ＭＳ Ｐゴシック"/>
              </a:defRPr>
            </a:lvl4pPr>
            <a:lvl5pPr algn="l">
              <a:spcBef>
                <a:spcPts val="0"/>
              </a:spcBef>
              <a:spcAft>
                <a:spcPts val="0"/>
              </a:spcAft>
              <a:defRPr sz="2400" b="1">
                <a:solidFill>
                  <a:schemeClr val="tx1"/>
                </a:solidFill>
                <a:latin typeface="Verdana"/>
                <a:ea typeface="ＭＳ Ｐゴシック"/>
              </a:defRPr>
            </a:lvl5pPr>
            <a:lvl6pPr marL="457216" algn="l">
              <a:spcBef>
                <a:spcPts val="0"/>
              </a:spcBef>
              <a:spcAft>
                <a:spcPts val="0"/>
              </a:spcAft>
              <a:defRPr sz="2400" b="1">
                <a:solidFill>
                  <a:schemeClr val="tx1"/>
                </a:solidFill>
                <a:latin typeface="Verdana"/>
                <a:ea typeface="ＭＳ Ｐゴシック"/>
              </a:defRPr>
            </a:lvl6pPr>
            <a:lvl7pPr marL="914430" algn="l">
              <a:spcBef>
                <a:spcPts val="0"/>
              </a:spcBef>
              <a:spcAft>
                <a:spcPts val="0"/>
              </a:spcAft>
              <a:defRPr sz="2400" b="1">
                <a:solidFill>
                  <a:schemeClr val="tx1"/>
                </a:solidFill>
                <a:latin typeface="Verdana"/>
                <a:ea typeface="ＭＳ Ｐゴシック"/>
              </a:defRPr>
            </a:lvl7pPr>
            <a:lvl8pPr marL="1371645" algn="l">
              <a:spcBef>
                <a:spcPts val="0"/>
              </a:spcBef>
              <a:spcAft>
                <a:spcPts val="0"/>
              </a:spcAft>
              <a:defRPr sz="2400" b="1">
                <a:solidFill>
                  <a:schemeClr val="tx1"/>
                </a:solidFill>
                <a:latin typeface="Verdana"/>
                <a:ea typeface="ＭＳ Ｐゴシック"/>
              </a:defRPr>
            </a:lvl8pPr>
            <a:lvl9pPr marL="1828861" algn="l">
              <a:spcBef>
                <a:spcPts val="0"/>
              </a:spcBef>
              <a:spcAft>
                <a:spcPts val="0"/>
              </a:spcAft>
              <a:defRPr sz="2400" b="1">
                <a:solidFill>
                  <a:schemeClr val="tx1"/>
                </a:solidFill>
                <a:latin typeface="Verdana"/>
                <a:ea typeface="ＭＳ Ｐゴシック"/>
              </a:defRPr>
            </a:lvl9pPr>
          </a:lstStyle>
          <a:p>
            <a:pPr>
              <a:defRPr/>
            </a:pPr>
            <a:r>
              <a:rPr lang="en-US" dirty="0"/>
              <a:t>OpenMS workflows</a:t>
            </a:r>
          </a:p>
        </p:txBody>
      </p:sp>
      <p:sp>
        <p:nvSpPr>
          <p:cNvPr id="15" name="TextBox 14">
            <a:extLst>
              <a:ext uri="{FF2B5EF4-FFF2-40B4-BE49-F238E27FC236}">
                <a16:creationId xmlns:a16="http://schemas.microsoft.com/office/drawing/2014/main" id="{86AC0EED-DD09-6A40-B019-4F8DD1EED476}"/>
              </a:ext>
            </a:extLst>
          </p:cNvPr>
          <p:cNvSpPr txBox="1"/>
          <p:nvPr/>
        </p:nvSpPr>
        <p:spPr bwMode="auto">
          <a:xfrm>
            <a:off x="0" y="6516052"/>
            <a:ext cx="312906" cy="369332"/>
          </a:xfrm>
          <a:prstGeom prst="rect">
            <a:avLst/>
          </a:prstGeom>
          <a:noFill/>
        </p:spPr>
        <p:txBody>
          <a:bodyPr wrap="none" rtlCol="0">
            <a:spAutoFit/>
          </a:bodyPr>
          <a:lstStyle/>
          <a:p>
            <a:r>
              <a:rPr lang="en-DK" dirty="0"/>
              <a:t>9</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prstGeom prst="rect">
          <a:avLst/>
        </a:prstGeom>
        <a:solidFill>
          <a:schemeClr val="accent2"/>
        </a:solidFill>
        <a:ln w="9525" cap="flat" cmpd="sng" algn="ctr">
          <a:solidFill>
            <a:schemeClr val="accent2"/>
          </a:solidFill>
          <a:prstDash val="solid"/>
          <a:miter lim="800000"/>
          <a:headEnd type="none" w="med" len="med"/>
          <a:tailEnd type="none" w="med" len="med"/>
        </a:ln>
      </a:spPr>
      <a:bodyPr/>
      <a:lstStyle/>
    </a:spDef>
    <a:lnDef>
      <a:spPr bwMode="auto">
        <a:prstGeom prst="rect">
          <a:avLst/>
        </a:prstGeom>
        <a:solidFill>
          <a:schemeClr val="accent1"/>
        </a:solidFill>
        <a:ln w="9525" cap="flat" cmpd="sng" algn="ctr">
          <a:solidFill>
            <a:schemeClr val="tx1"/>
          </a:solidFill>
          <a:prstDash val="solid"/>
          <a:miter lim="800000"/>
          <a:headEnd type="none" w="med" len="med"/>
          <a:tailEnd type="none" w="med" len="med"/>
        </a:ln>
      </a:spPr>
      <a:bodyPr/>
      <a:lstStyle/>
    </a:lnDef>
    <a:txDef>
      <a:spPr bwMode="auto">
        <a:prstGeom prst="rect">
          <a:avLst/>
        </a:prstGeom>
        <a:noFill/>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Override1.xml><?xml version="1.0" encoding="utf-8"?>
<a:themeOverride xmlns:a="http://schemas.openxmlformats.org/drawingml/2006/main">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themeOverride>
</file>

<file path=docProps/app.xml><?xml version="1.0" encoding="utf-8"?>
<Properties xmlns="http://schemas.openxmlformats.org/officeDocument/2006/extended-properties" xmlns:vt="http://schemas.openxmlformats.org/officeDocument/2006/docPropsVTypes">
  <Template/>
  <TotalTime>10112</TotalTime>
  <Words>1706</Words>
  <Application>Microsoft Macintosh PowerPoint</Application>
  <DocSecurity>0</DocSecurity>
  <PresentationFormat>Widescreen</PresentationFormat>
  <Paragraphs>167</Paragraphs>
  <Slides>24</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Helvetica</vt:lpstr>
      <vt:lpstr>Trebuchet MS</vt:lpstr>
      <vt:lpstr>Verdana</vt:lpstr>
      <vt:lpstr>Blank</vt:lpstr>
      <vt:lpstr>py               for metabolomics</vt:lpstr>
      <vt:lpstr>Computational Metabolomics/Proteomics</vt:lpstr>
      <vt:lpstr>Bioinformatics – The Holy Grail</vt:lpstr>
      <vt:lpstr>Mass Spectrometry Workflows</vt:lpstr>
      <vt:lpstr>What is OpenMS?</vt:lpstr>
      <vt:lpstr>What is OpenMS?</vt:lpstr>
      <vt:lpstr>The OpenMS framework</vt:lpstr>
      <vt:lpstr>OpenMS Tools</vt:lpstr>
      <vt:lpstr>PowerPoint Presentation</vt:lpstr>
      <vt:lpstr>Scripting with OpenMS: pyOpenMS</vt:lpstr>
      <vt:lpstr>Brief intermission..</vt:lpstr>
      <vt:lpstr>Metabolomics for Specialized Metabolites, Ph.D. (Efi) </vt:lpstr>
      <vt:lpstr>pyOpenMS  </vt:lpstr>
      <vt:lpstr>Pre-processing:  From raw data to a table of metabolic features</vt:lpstr>
      <vt:lpstr>Data conversion</vt:lpstr>
      <vt:lpstr>Raw mzML file</vt:lpstr>
      <vt:lpstr>1. Mass trace detection</vt:lpstr>
      <vt:lpstr>2. Elution peak detection</vt:lpstr>
      <vt:lpstr>3. FeatureFinder</vt:lpstr>
      <vt:lpstr>4. Map alignment</vt:lpstr>
      <vt:lpstr>5. Feature linking</vt:lpstr>
      <vt:lpstr>6. Table of features</vt:lpstr>
      <vt:lpstr>Suggestions after pre-processing</vt:lpstr>
      <vt:lpstr>Hands-on time!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Metabolomics of Specialized Metabolites </dc:title>
  <dc:subject/>
  <dc:creator>Eftychia Eva Kontou</dc:creator>
  <cp:keywords/>
  <dc:description/>
  <cp:lastModifiedBy>Eftychia Eva Kontou</cp:lastModifiedBy>
  <cp:revision>577</cp:revision>
  <dcterms:created xsi:type="dcterms:W3CDTF">2020-12-02T18:22:59Z</dcterms:created>
  <dcterms:modified xsi:type="dcterms:W3CDTF">2022-05-06T08:28:55Z</dcterms:modified>
  <cp:category/>
  <dc:identifier/>
  <cp:contentStatus/>
  <dc:language/>
  <cp:version/>
</cp:coreProperties>
</file>